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Montserrat"/>
      <p:regular r:id="rId16"/>
      <p:bold r:id="rId17"/>
      <p:italic r:id="rId18"/>
      <p:boldItalic r:id="rId19"/>
    </p:embeddedFont>
    <p:embeddedFont>
      <p:font typeface="Corbel"/>
      <p:regular r:id="rId20"/>
      <p:bold r:id="rId21"/>
      <p:italic r:id="rId22"/>
      <p:boldItalic r:id="rId23"/>
    </p:embeddedFont>
    <p:embeddedFont>
      <p:font typeface="Montserrat ExtraBold"/>
      <p:bold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Corbel-regular.fntdata"/><Relationship Id="rId22" Type="http://schemas.openxmlformats.org/officeDocument/2006/relationships/font" Target="fonts/Corbel-italic.fntdata"/><Relationship Id="rId21" Type="http://schemas.openxmlformats.org/officeDocument/2006/relationships/font" Target="fonts/Corbel-bold.fntdata"/><Relationship Id="rId24" Type="http://schemas.openxmlformats.org/officeDocument/2006/relationships/font" Target="fonts/MontserratExtraBold-bold.fntdata"/><Relationship Id="rId23" Type="http://schemas.openxmlformats.org/officeDocument/2006/relationships/font" Target="fonts/Corbel-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MontserratExtraBold-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Montserrat-bold.fntdata"/><Relationship Id="rId16" Type="http://schemas.openxmlformats.org/officeDocument/2006/relationships/font" Target="fonts/Montserrat-regular.fntdata"/><Relationship Id="rId19" Type="http://schemas.openxmlformats.org/officeDocument/2006/relationships/font" Target="fonts/Montserrat-boldItalic.fntdata"/><Relationship Id="rId18" Type="http://schemas.openxmlformats.org/officeDocument/2006/relationships/font" Target="fonts/Montserrat-italic.fntdata"/></Relationships>
</file>

<file path=ppt/media/image1.png>
</file>

<file path=ppt/media/image2.png>
</file>

<file path=ppt/media/image3.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9" name="Google Shape;3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4308ecedcd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4308ecedcd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db1e9f5eb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db1e9f5eb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 ready for: Constellation, Membership dues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 name="Shape 45"/>
        <p:cNvGrpSpPr/>
        <p:nvPr/>
      </p:nvGrpSpPr>
      <p:grpSpPr>
        <a:xfrm>
          <a:off x="0" y="0"/>
          <a:ext cx="0" cy="0"/>
          <a:chOff x="0" y="0"/>
          <a:chExt cx="0" cy="0"/>
        </a:xfrm>
      </p:grpSpPr>
      <p:sp>
        <p:nvSpPr>
          <p:cNvPr id="46" name="Google Shape;46;g2e80126bc6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 name="Google Shape;47;g2e80126bc6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2db1e9f5eb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2db1e9f5eb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270a48fb43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270a48fb43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4308ecedc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4308ecedc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70a48fb43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70a48fb43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e80126bc6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e80126bc6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ec714ac996_0_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ec714ac996_0_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4308ecedc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4308ecedc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4567300"/>
            <a:ext cx="9144000" cy="6447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38761D"/>
                </a:solidFill>
                <a:latin typeface="Corbel"/>
                <a:ea typeface="Corbel"/>
                <a:cs typeface="Corbel"/>
                <a:sym typeface="Corbel"/>
              </a:rPr>
              <a:t>TLP GREEN</a:t>
            </a:r>
            <a:endParaRPr b="0" i="0" sz="1400" u="none" cap="none" strike="noStrike">
              <a:solidFill>
                <a:srgbClr val="38761D"/>
              </a:solidFill>
              <a:latin typeface="Corbel"/>
              <a:ea typeface="Corbel"/>
              <a:cs typeface="Corbel"/>
              <a:sym typeface="Corbel"/>
            </a:endParaRPr>
          </a:p>
        </p:txBody>
      </p:sp>
      <p:sp>
        <p:nvSpPr>
          <p:cNvPr id="10" name="Google Shape;10;p2"/>
          <p:cNvSpPr txBox="1"/>
          <p:nvPr/>
        </p:nvSpPr>
        <p:spPr>
          <a:xfrm>
            <a:off x="8380198" y="4669148"/>
            <a:ext cx="709500" cy="372600"/>
          </a:xfrm>
          <a:prstGeom prst="rect">
            <a:avLst/>
          </a:prstGeom>
          <a:noFill/>
          <a:ln>
            <a:noFill/>
          </a:ln>
        </p:spPr>
        <p:txBody>
          <a:bodyPr anchorCtr="0" anchor="ctr" bIns="45700" lIns="45700" spcFirstLastPara="1" rIns="91425" wrap="square" tIns="45700">
            <a:noAutofit/>
          </a:bodyPr>
          <a:lstStyle/>
          <a:p>
            <a:pPr indent="0" lvl="0" marL="0" rtl="0" algn="l">
              <a:spcBef>
                <a:spcPts val="0"/>
              </a:spcBef>
              <a:spcAft>
                <a:spcPts val="0"/>
              </a:spcAft>
              <a:buNone/>
            </a:pPr>
            <a:fld id="{00000000-1234-1234-1234-123412341234}" type="slidenum">
              <a:rPr lang="en" sz="1200">
                <a:solidFill>
                  <a:srgbClr val="2C2C2C"/>
                </a:solidFill>
                <a:latin typeface="Corbel"/>
                <a:ea typeface="Corbel"/>
                <a:cs typeface="Corbel"/>
                <a:sym typeface="Corbel"/>
              </a:rPr>
              <a:t>‹#›</a:t>
            </a:fld>
            <a:endParaRPr sz="1200">
              <a:solidFill>
                <a:srgbClr val="2C2C2C"/>
              </a:solidFill>
              <a:latin typeface="Corbel"/>
              <a:ea typeface="Corbel"/>
              <a:cs typeface="Corbel"/>
              <a:sym typeface="Corbel"/>
            </a:endParaRPr>
          </a:p>
        </p:txBody>
      </p:sp>
      <p:sp>
        <p:nvSpPr>
          <p:cNvPr id="11" name="Google Shape;11;p2"/>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b="1" sz="3600"/>
            </a:lvl1pPr>
            <a:lvl2pPr lvl="1" algn="ctr">
              <a:spcBef>
                <a:spcPts val="0"/>
              </a:spcBef>
              <a:spcAft>
                <a:spcPts val="0"/>
              </a:spcAft>
              <a:buClr>
                <a:schemeClr val="lt1"/>
              </a:buClr>
              <a:buSzPts val="3600"/>
              <a:buNone/>
              <a:defRPr b="1" sz="3600">
                <a:solidFill>
                  <a:schemeClr val="lt1"/>
                </a:solidFill>
              </a:defRPr>
            </a:lvl2pPr>
            <a:lvl3pPr lvl="2" algn="ctr">
              <a:spcBef>
                <a:spcPts val="0"/>
              </a:spcBef>
              <a:spcAft>
                <a:spcPts val="0"/>
              </a:spcAft>
              <a:buClr>
                <a:schemeClr val="lt1"/>
              </a:buClr>
              <a:buSzPts val="3600"/>
              <a:buNone/>
              <a:defRPr b="1" sz="3600">
                <a:solidFill>
                  <a:schemeClr val="lt1"/>
                </a:solidFill>
              </a:defRPr>
            </a:lvl3pPr>
            <a:lvl4pPr lvl="3" algn="ctr">
              <a:spcBef>
                <a:spcPts val="0"/>
              </a:spcBef>
              <a:spcAft>
                <a:spcPts val="0"/>
              </a:spcAft>
              <a:buClr>
                <a:schemeClr val="lt1"/>
              </a:buClr>
              <a:buSzPts val="3600"/>
              <a:buNone/>
              <a:defRPr b="1" sz="3600">
                <a:solidFill>
                  <a:schemeClr val="lt1"/>
                </a:solidFill>
              </a:defRPr>
            </a:lvl4pPr>
            <a:lvl5pPr lvl="4" algn="ctr">
              <a:spcBef>
                <a:spcPts val="0"/>
              </a:spcBef>
              <a:spcAft>
                <a:spcPts val="0"/>
              </a:spcAft>
              <a:buClr>
                <a:schemeClr val="lt1"/>
              </a:buClr>
              <a:buSzPts val="3600"/>
              <a:buNone/>
              <a:defRPr b="1" sz="3600">
                <a:solidFill>
                  <a:schemeClr val="lt1"/>
                </a:solidFill>
              </a:defRPr>
            </a:lvl5pPr>
            <a:lvl6pPr lvl="5" algn="ctr">
              <a:spcBef>
                <a:spcPts val="0"/>
              </a:spcBef>
              <a:spcAft>
                <a:spcPts val="0"/>
              </a:spcAft>
              <a:buClr>
                <a:schemeClr val="lt1"/>
              </a:buClr>
              <a:buSzPts val="3600"/>
              <a:buNone/>
              <a:defRPr b="1" sz="3600">
                <a:solidFill>
                  <a:schemeClr val="lt1"/>
                </a:solidFill>
              </a:defRPr>
            </a:lvl6pPr>
            <a:lvl7pPr lvl="6" algn="ctr">
              <a:spcBef>
                <a:spcPts val="0"/>
              </a:spcBef>
              <a:spcAft>
                <a:spcPts val="0"/>
              </a:spcAft>
              <a:buClr>
                <a:schemeClr val="lt1"/>
              </a:buClr>
              <a:buSzPts val="3600"/>
              <a:buNone/>
              <a:defRPr b="1" sz="3600">
                <a:solidFill>
                  <a:schemeClr val="lt1"/>
                </a:solidFill>
              </a:defRPr>
            </a:lvl7pPr>
            <a:lvl8pPr lvl="7" algn="ctr">
              <a:spcBef>
                <a:spcPts val="0"/>
              </a:spcBef>
              <a:spcAft>
                <a:spcPts val="0"/>
              </a:spcAft>
              <a:buClr>
                <a:schemeClr val="lt1"/>
              </a:buClr>
              <a:buSzPts val="3600"/>
              <a:buNone/>
              <a:defRPr b="1" sz="3600">
                <a:solidFill>
                  <a:schemeClr val="lt1"/>
                </a:solidFill>
              </a:defRPr>
            </a:lvl8pPr>
            <a:lvl9pPr lvl="8" algn="ctr">
              <a:spcBef>
                <a:spcPts val="0"/>
              </a:spcBef>
              <a:spcAft>
                <a:spcPts val="0"/>
              </a:spcAft>
              <a:buClr>
                <a:schemeClr val="lt1"/>
              </a:buClr>
              <a:buSzPts val="3600"/>
              <a:buNone/>
              <a:defRPr b="1" sz="3600">
                <a:solidFill>
                  <a:schemeClr val="lt1"/>
                </a:solidFill>
              </a:defRPr>
            </a:lvl9pPr>
          </a:lstStyle>
          <a:p/>
        </p:txBody>
      </p:sp>
      <p:sp>
        <p:nvSpPr>
          <p:cNvPr id="12" name="Google Shape;12;p2"/>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
        <p:nvSpPr>
          <p:cNvPr id="13" name="Google Shape;13;p2"/>
          <p:cNvSpPr/>
          <p:nvPr/>
        </p:nvSpPr>
        <p:spPr>
          <a:xfrm>
            <a:off x="0" y="0"/>
            <a:ext cx="9144000" cy="1413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orbel"/>
              <a:ea typeface="Corbel"/>
              <a:cs typeface="Corbel"/>
              <a:sym typeface="Corbel"/>
            </a:endParaRPr>
          </a:p>
        </p:txBody>
      </p:sp>
      <p:pic>
        <p:nvPicPr>
          <p:cNvPr descr="A group of people in a shield&#10;&#10;Description automatically generated" id="14" name="Google Shape;14;p2"/>
          <p:cNvPicPr preferRelativeResize="0"/>
          <p:nvPr/>
        </p:nvPicPr>
        <p:blipFill rotWithShape="1">
          <a:blip r:embed="rId2">
            <a:alphaModFix/>
          </a:blip>
          <a:srcRect b="0" l="0" r="0" t="0"/>
          <a:stretch/>
        </p:blipFill>
        <p:spPr>
          <a:xfrm>
            <a:off x="116329" y="4169344"/>
            <a:ext cx="886452" cy="88425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n=-n-done" type="twoColTx">
  <p:cSld name="TITLE_AND_TWO_COLUMNS">
    <p:bg>
      <p:bgPr>
        <a:solidFill>
          <a:srgbClr val="F3F3F3"/>
        </a:solidFill>
      </p:bgPr>
    </p:bg>
    <p:spTree>
      <p:nvGrpSpPr>
        <p:cNvPr id="15" name="Shape 15"/>
        <p:cNvGrpSpPr/>
        <p:nvPr/>
      </p:nvGrpSpPr>
      <p:grpSpPr>
        <a:xfrm>
          <a:off x="0" y="0"/>
          <a:ext cx="0" cy="0"/>
          <a:chOff x="0" y="0"/>
          <a:chExt cx="0" cy="0"/>
        </a:xfrm>
      </p:grpSpPr>
      <p:sp>
        <p:nvSpPr>
          <p:cNvPr id="16" name="Google Shape;16;p3"/>
          <p:cNvSpPr/>
          <p:nvPr/>
        </p:nvSpPr>
        <p:spPr>
          <a:xfrm>
            <a:off x="0" y="4567300"/>
            <a:ext cx="9144000" cy="6447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38761D"/>
                </a:solidFill>
                <a:latin typeface="Corbel"/>
                <a:ea typeface="Corbel"/>
                <a:cs typeface="Corbel"/>
                <a:sym typeface="Corbel"/>
              </a:rPr>
              <a:t>TLP GREEN</a:t>
            </a:r>
            <a:endParaRPr b="0" i="0" sz="1400" u="none" cap="none" strike="noStrike">
              <a:solidFill>
                <a:srgbClr val="38761D"/>
              </a:solidFill>
              <a:latin typeface="Corbel"/>
              <a:ea typeface="Corbel"/>
              <a:cs typeface="Corbel"/>
              <a:sym typeface="Corbel"/>
            </a:endParaRPr>
          </a:p>
        </p:txBody>
      </p:sp>
      <p:sp>
        <p:nvSpPr>
          <p:cNvPr id="17" name="Google Shape;17;p3"/>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8" name="Google Shape;18;p3"/>
          <p:cNvSpPr txBox="1"/>
          <p:nvPr>
            <p:ph idx="1" type="body"/>
          </p:nvPr>
        </p:nvSpPr>
        <p:spPr>
          <a:xfrm>
            <a:off x="707725" y="887075"/>
            <a:ext cx="8045400" cy="3849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19" name="Google Shape;19;p3"/>
          <p:cNvSpPr txBox="1"/>
          <p:nvPr>
            <p:ph idx="2" type="body"/>
          </p:nvPr>
        </p:nvSpPr>
        <p:spPr>
          <a:xfrm>
            <a:off x="5611975" y="1018900"/>
            <a:ext cx="3475500" cy="4028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20" name="Google Shape;20;p3"/>
          <p:cNvSpPr/>
          <p:nvPr/>
        </p:nvSpPr>
        <p:spPr>
          <a:xfrm>
            <a:off x="0" y="0"/>
            <a:ext cx="9144000" cy="1413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orbel"/>
              <a:ea typeface="Corbel"/>
              <a:cs typeface="Corbel"/>
              <a:sym typeface="Corbel"/>
            </a:endParaRPr>
          </a:p>
        </p:txBody>
      </p:sp>
      <p:pic>
        <p:nvPicPr>
          <p:cNvPr descr="A group of people in a shield&#10;&#10;Description automatically generated" id="21" name="Google Shape;21;p3"/>
          <p:cNvPicPr preferRelativeResize="0"/>
          <p:nvPr/>
        </p:nvPicPr>
        <p:blipFill rotWithShape="1">
          <a:blip r:embed="rId2">
            <a:alphaModFix/>
          </a:blip>
          <a:srcRect b="0" l="0" r="0" t="0"/>
          <a:stretch/>
        </p:blipFill>
        <p:spPr>
          <a:xfrm>
            <a:off x="116329" y="4169344"/>
            <a:ext cx="886452" cy="88425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 really">
  <p:cSld name="TITLE_AND_TWO_COLUMNS_1">
    <p:bg>
      <p:bgPr>
        <a:solidFill>
          <a:srgbClr val="F3F3F3"/>
        </a:solidFill>
      </p:bgPr>
    </p:bg>
    <p:spTree>
      <p:nvGrpSpPr>
        <p:cNvPr id="22" name="Shape 22"/>
        <p:cNvGrpSpPr/>
        <p:nvPr/>
      </p:nvGrpSpPr>
      <p:grpSpPr>
        <a:xfrm>
          <a:off x="0" y="0"/>
          <a:ext cx="0" cy="0"/>
          <a:chOff x="0" y="0"/>
          <a:chExt cx="0" cy="0"/>
        </a:xfrm>
      </p:grpSpPr>
      <p:sp>
        <p:nvSpPr>
          <p:cNvPr id="23" name="Google Shape;23;p4"/>
          <p:cNvSpPr/>
          <p:nvPr/>
        </p:nvSpPr>
        <p:spPr>
          <a:xfrm>
            <a:off x="0" y="4567300"/>
            <a:ext cx="9144000" cy="6447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38761D"/>
                </a:solidFill>
                <a:latin typeface="Corbel"/>
                <a:ea typeface="Corbel"/>
                <a:cs typeface="Corbel"/>
                <a:sym typeface="Corbel"/>
              </a:rPr>
              <a:t>TLP GREEN</a:t>
            </a:r>
            <a:endParaRPr b="0" i="0" sz="1400" u="none" cap="none" strike="noStrike">
              <a:solidFill>
                <a:srgbClr val="38761D"/>
              </a:solidFill>
              <a:latin typeface="Corbel"/>
              <a:ea typeface="Corbel"/>
              <a:cs typeface="Corbel"/>
              <a:sym typeface="Corbel"/>
            </a:endParaRPr>
          </a:p>
        </p:txBody>
      </p:sp>
      <p:sp>
        <p:nvSpPr>
          <p:cNvPr id="24" name="Google Shape;24;p4"/>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5" name="Google Shape;25;p4"/>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26" name="Google Shape;26;p4"/>
          <p:cNvSpPr/>
          <p:nvPr/>
        </p:nvSpPr>
        <p:spPr>
          <a:xfrm>
            <a:off x="0" y="0"/>
            <a:ext cx="9144000" cy="1413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orbel"/>
              <a:ea typeface="Corbel"/>
              <a:cs typeface="Corbel"/>
              <a:sym typeface="Corbel"/>
            </a:endParaRPr>
          </a:p>
        </p:txBody>
      </p:sp>
      <p:pic>
        <p:nvPicPr>
          <p:cNvPr descr="A group of people in a shield&#10;&#10;Description automatically generated" id="27" name="Google Shape;27;p4"/>
          <p:cNvPicPr preferRelativeResize="0"/>
          <p:nvPr/>
        </p:nvPicPr>
        <p:blipFill rotWithShape="1">
          <a:blip r:embed="rId2">
            <a:alphaModFix/>
          </a:blip>
          <a:srcRect b="0" l="0" r="0" t="0"/>
          <a:stretch/>
        </p:blipFill>
        <p:spPr>
          <a:xfrm>
            <a:off x="116329" y="4169344"/>
            <a:ext cx="886452" cy="88425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CAPTION_ONLY_3">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p5"/>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0" name="Google Shape;30;p5"/>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lvl1pPr indent="-301625" lvl="0" marL="457200">
              <a:spcBef>
                <a:spcPts val="0"/>
              </a:spcBef>
              <a:spcAft>
                <a:spcPts val="0"/>
              </a:spcAft>
              <a:buClr>
                <a:schemeClr val="lt1"/>
              </a:buClr>
              <a:buSzPts val="1150"/>
              <a:buChar char="●"/>
              <a:defRPr sz="1150">
                <a:solidFill>
                  <a:schemeClr val="lt1"/>
                </a:solidFill>
              </a:defRPr>
            </a:lvl1pPr>
            <a:lvl2pPr indent="-301625" lvl="1" marL="914400">
              <a:spcBef>
                <a:spcPts val="1600"/>
              </a:spcBef>
              <a:spcAft>
                <a:spcPts val="0"/>
              </a:spcAft>
              <a:buClr>
                <a:schemeClr val="lt1"/>
              </a:buClr>
              <a:buSzPts val="1150"/>
              <a:buChar char="○"/>
              <a:defRPr sz="1150">
                <a:solidFill>
                  <a:schemeClr val="lt1"/>
                </a:solidFill>
              </a:defRPr>
            </a:lvl2pPr>
            <a:lvl3pPr indent="-301625" lvl="2" marL="1371600">
              <a:spcBef>
                <a:spcPts val="1600"/>
              </a:spcBef>
              <a:spcAft>
                <a:spcPts val="0"/>
              </a:spcAft>
              <a:buClr>
                <a:schemeClr val="lt1"/>
              </a:buClr>
              <a:buSzPts val="1150"/>
              <a:buChar char="■"/>
              <a:defRPr sz="1150">
                <a:solidFill>
                  <a:schemeClr val="lt1"/>
                </a:solidFill>
              </a:defRPr>
            </a:lvl3pPr>
            <a:lvl4pPr indent="-301625" lvl="3" marL="1828800">
              <a:spcBef>
                <a:spcPts val="1600"/>
              </a:spcBef>
              <a:spcAft>
                <a:spcPts val="0"/>
              </a:spcAft>
              <a:buClr>
                <a:schemeClr val="lt1"/>
              </a:buClr>
              <a:buSzPts val="1150"/>
              <a:buChar char="●"/>
              <a:defRPr sz="1150">
                <a:solidFill>
                  <a:schemeClr val="lt1"/>
                </a:solidFill>
              </a:defRPr>
            </a:lvl4pPr>
            <a:lvl5pPr indent="-301625" lvl="4" marL="2286000">
              <a:spcBef>
                <a:spcPts val="1600"/>
              </a:spcBef>
              <a:spcAft>
                <a:spcPts val="0"/>
              </a:spcAft>
              <a:buClr>
                <a:schemeClr val="lt1"/>
              </a:buClr>
              <a:buSzPts val="1150"/>
              <a:buChar char="○"/>
              <a:defRPr sz="1150">
                <a:solidFill>
                  <a:schemeClr val="lt1"/>
                </a:solidFill>
              </a:defRPr>
            </a:lvl5pPr>
            <a:lvl6pPr indent="-301625" lvl="5" marL="2743200">
              <a:spcBef>
                <a:spcPts val="1600"/>
              </a:spcBef>
              <a:spcAft>
                <a:spcPts val="0"/>
              </a:spcAft>
              <a:buClr>
                <a:schemeClr val="lt1"/>
              </a:buClr>
              <a:buSzPts val="1150"/>
              <a:buChar char="■"/>
              <a:defRPr sz="1150">
                <a:solidFill>
                  <a:schemeClr val="lt1"/>
                </a:solidFill>
              </a:defRPr>
            </a:lvl6pPr>
            <a:lvl7pPr indent="-301625" lvl="6" marL="3200400">
              <a:spcBef>
                <a:spcPts val="1600"/>
              </a:spcBef>
              <a:spcAft>
                <a:spcPts val="0"/>
              </a:spcAft>
              <a:buClr>
                <a:schemeClr val="lt1"/>
              </a:buClr>
              <a:buSzPts val="1150"/>
              <a:buChar char="●"/>
              <a:defRPr sz="1150">
                <a:solidFill>
                  <a:schemeClr val="lt1"/>
                </a:solidFill>
              </a:defRPr>
            </a:lvl7pPr>
            <a:lvl8pPr indent="-301625" lvl="7" marL="3657600">
              <a:spcBef>
                <a:spcPts val="1600"/>
              </a:spcBef>
              <a:spcAft>
                <a:spcPts val="0"/>
              </a:spcAft>
              <a:buClr>
                <a:schemeClr val="lt1"/>
              </a:buClr>
              <a:buSzPts val="1150"/>
              <a:buChar char="○"/>
              <a:defRPr sz="1150">
                <a:solidFill>
                  <a:schemeClr val="lt1"/>
                </a:solidFill>
              </a:defRPr>
            </a:lvl8pPr>
            <a:lvl9pPr indent="-301625" lvl="8" marL="4114800">
              <a:spcBef>
                <a:spcPts val="1600"/>
              </a:spcBef>
              <a:spcAft>
                <a:spcPts val="1600"/>
              </a:spcAft>
              <a:buClr>
                <a:schemeClr val="lt1"/>
              </a:buClr>
              <a:buSzPts val="1150"/>
              <a:buChar char="■"/>
              <a:defRPr sz="115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6"/>
          <p:cNvSpPr txBox="1"/>
          <p:nvPr>
            <p:ph type="ctrTitle"/>
          </p:nvPr>
        </p:nvSpPr>
        <p:spPr>
          <a:xfrm>
            <a:off x="4285500" y="2832875"/>
            <a:ext cx="3657300" cy="644700"/>
          </a:xfrm>
          <a:prstGeom prst="rect">
            <a:avLst/>
          </a:prstGeom>
          <a:effectLst>
            <a:outerShdw blurRad="57150" rotWithShape="0" algn="bl" dir="5400000" dist="19050">
              <a:srgbClr val="76A5AF">
                <a:alpha val="88000"/>
              </a:srgbClr>
            </a:outerShdw>
          </a:effectLst>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b="1" sz="6000">
                <a:solidFill>
                  <a:schemeClr val="lt1"/>
                </a:solidFill>
              </a:defRPr>
            </a:lvl1pPr>
            <a:lvl2pPr lvl="1" algn="ctr">
              <a:spcBef>
                <a:spcPts val="0"/>
              </a:spcBef>
              <a:spcAft>
                <a:spcPts val="0"/>
              </a:spcAft>
              <a:buClr>
                <a:schemeClr val="lt1"/>
              </a:buClr>
              <a:buSzPts val="3600"/>
              <a:buNone/>
              <a:defRPr b="1" sz="3600">
                <a:solidFill>
                  <a:schemeClr val="lt1"/>
                </a:solidFill>
              </a:defRPr>
            </a:lvl2pPr>
            <a:lvl3pPr lvl="2" algn="ctr">
              <a:spcBef>
                <a:spcPts val="0"/>
              </a:spcBef>
              <a:spcAft>
                <a:spcPts val="0"/>
              </a:spcAft>
              <a:buClr>
                <a:schemeClr val="lt1"/>
              </a:buClr>
              <a:buSzPts val="3600"/>
              <a:buNone/>
              <a:defRPr b="1" sz="3600">
                <a:solidFill>
                  <a:schemeClr val="lt1"/>
                </a:solidFill>
              </a:defRPr>
            </a:lvl3pPr>
            <a:lvl4pPr lvl="3" algn="ctr">
              <a:spcBef>
                <a:spcPts val="0"/>
              </a:spcBef>
              <a:spcAft>
                <a:spcPts val="0"/>
              </a:spcAft>
              <a:buClr>
                <a:schemeClr val="lt1"/>
              </a:buClr>
              <a:buSzPts val="3600"/>
              <a:buNone/>
              <a:defRPr b="1" sz="3600">
                <a:solidFill>
                  <a:schemeClr val="lt1"/>
                </a:solidFill>
              </a:defRPr>
            </a:lvl4pPr>
            <a:lvl5pPr lvl="4" algn="ctr">
              <a:spcBef>
                <a:spcPts val="0"/>
              </a:spcBef>
              <a:spcAft>
                <a:spcPts val="0"/>
              </a:spcAft>
              <a:buClr>
                <a:schemeClr val="lt1"/>
              </a:buClr>
              <a:buSzPts val="3600"/>
              <a:buNone/>
              <a:defRPr b="1" sz="3600">
                <a:solidFill>
                  <a:schemeClr val="lt1"/>
                </a:solidFill>
              </a:defRPr>
            </a:lvl5pPr>
            <a:lvl6pPr lvl="5" algn="ctr">
              <a:spcBef>
                <a:spcPts val="0"/>
              </a:spcBef>
              <a:spcAft>
                <a:spcPts val="0"/>
              </a:spcAft>
              <a:buClr>
                <a:schemeClr val="lt1"/>
              </a:buClr>
              <a:buSzPts val="3600"/>
              <a:buNone/>
              <a:defRPr b="1" sz="3600">
                <a:solidFill>
                  <a:schemeClr val="lt1"/>
                </a:solidFill>
              </a:defRPr>
            </a:lvl6pPr>
            <a:lvl7pPr lvl="6" algn="ctr">
              <a:spcBef>
                <a:spcPts val="0"/>
              </a:spcBef>
              <a:spcAft>
                <a:spcPts val="0"/>
              </a:spcAft>
              <a:buClr>
                <a:schemeClr val="lt1"/>
              </a:buClr>
              <a:buSzPts val="3600"/>
              <a:buNone/>
              <a:defRPr b="1" sz="3600">
                <a:solidFill>
                  <a:schemeClr val="lt1"/>
                </a:solidFill>
              </a:defRPr>
            </a:lvl7pPr>
            <a:lvl8pPr lvl="7" algn="ctr">
              <a:spcBef>
                <a:spcPts val="0"/>
              </a:spcBef>
              <a:spcAft>
                <a:spcPts val="0"/>
              </a:spcAft>
              <a:buClr>
                <a:schemeClr val="lt1"/>
              </a:buClr>
              <a:buSzPts val="3600"/>
              <a:buNone/>
              <a:defRPr b="1" sz="3600">
                <a:solidFill>
                  <a:schemeClr val="lt1"/>
                </a:solidFill>
              </a:defRPr>
            </a:lvl8pPr>
            <a:lvl9pPr lvl="8" algn="ctr">
              <a:spcBef>
                <a:spcPts val="0"/>
              </a:spcBef>
              <a:spcAft>
                <a:spcPts val="0"/>
              </a:spcAft>
              <a:buClr>
                <a:schemeClr val="lt1"/>
              </a:buClr>
              <a:buSzPts val="3600"/>
              <a:buNone/>
              <a:defRPr b="1" sz="3600">
                <a:solidFill>
                  <a:schemeClr val="lt1"/>
                </a:solidFill>
              </a:defRPr>
            </a:lvl9pPr>
          </a:lstStyle>
          <a:p/>
        </p:txBody>
      </p:sp>
      <p:sp>
        <p:nvSpPr>
          <p:cNvPr id="33" name="Google Shape;33;p6"/>
          <p:cNvSpPr txBox="1"/>
          <p:nvPr>
            <p:ph idx="1" type="subTitle"/>
          </p:nvPr>
        </p:nvSpPr>
        <p:spPr>
          <a:xfrm>
            <a:off x="4144050" y="3549850"/>
            <a:ext cx="3940200" cy="46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34" name="Shape 34"/>
        <p:cNvGrpSpPr/>
        <p:nvPr/>
      </p:nvGrpSpPr>
      <p:grpSpPr>
        <a:xfrm>
          <a:off x="0" y="0"/>
          <a:ext cx="0" cy="0"/>
          <a:chOff x="0" y="0"/>
          <a:chExt cx="0" cy="0"/>
        </a:xfrm>
      </p:grpSpPr>
      <p:sp>
        <p:nvSpPr>
          <p:cNvPr id="35" name="Google Shape;35;p7"/>
          <p:cNvSpPr txBox="1"/>
          <p:nvPr>
            <p:ph type="title"/>
          </p:nvPr>
        </p:nvSpPr>
        <p:spPr>
          <a:xfrm>
            <a:off x="5337175" y="1297125"/>
            <a:ext cx="2837400" cy="1252500"/>
          </a:xfrm>
          <a:prstGeom prst="rect">
            <a:avLst/>
          </a:prstGeom>
        </p:spPr>
        <p:txBody>
          <a:bodyPr anchorCtr="0" anchor="b"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6" name="Google Shape;36;p7"/>
          <p:cNvSpPr txBox="1"/>
          <p:nvPr>
            <p:ph idx="1" type="body"/>
          </p:nvPr>
        </p:nvSpPr>
        <p:spPr>
          <a:xfrm>
            <a:off x="5337175" y="2593875"/>
            <a:ext cx="2837400" cy="12525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Clr>
                <a:schemeClr val="lt1"/>
              </a:buClr>
              <a:buSzPts val="1600"/>
              <a:buChar char="●"/>
              <a:defRPr sz="1600">
                <a:solidFill>
                  <a:schemeClr val="lt1"/>
                </a:solidFill>
              </a:defRPr>
            </a:lvl1pPr>
            <a:lvl2pPr indent="-330200" lvl="1" marL="914400">
              <a:spcBef>
                <a:spcPts val="1600"/>
              </a:spcBef>
              <a:spcAft>
                <a:spcPts val="0"/>
              </a:spcAft>
              <a:buClr>
                <a:schemeClr val="lt1"/>
              </a:buClr>
              <a:buSzPts val="1600"/>
              <a:buChar char="○"/>
              <a:defRPr sz="1600">
                <a:solidFill>
                  <a:schemeClr val="lt1"/>
                </a:solidFill>
              </a:defRPr>
            </a:lvl2pPr>
            <a:lvl3pPr indent="-330200" lvl="2" marL="1371600">
              <a:spcBef>
                <a:spcPts val="1600"/>
              </a:spcBef>
              <a:spcAft>
                <a:spcPts val="0"/>
              </a:spcAft>
              <a:buClr>
                <a:schemeClr val="lt1"/>
              </a:buClr>
              <a:buSzPts val="1600"/>
              <a:buChar char="■"/>
              <a:defRPr sz="1600">
                <a:solidFill>
                  <a:schemeClr val="lt1"/>
                </a:solidFill>
              </a:defRPr>
            </a:lvl3pPr>
            <a:lvl4pPr indent="-330200" lvl="3" marL="1828800">
              <a:spcBef>
                <a:spcPts val="1600"/>
              </a:spcBef>
              <a:spcAft>
                <a:spcPts val="0"/>
              </a:spcAft>
              <a:buClr>
                <a:schemeClr val="lt1"/>
              </a:buClr>
              <a:buSzPts val="1600"/>
              <a:buChar char="●"/>
              <a:defRPr sz="1600">
                <a:solidFill>
                  <a:schemeClr val="lt1"/>
                </a:solidFill>
              </a:defRPr>
            </a:lvl4pPr>
            <a:lvl5pPr indent="-330200" lvl="4" marL="2286000">
              <a:spcBef>
                <a:spcPts val="1600"/>
              </a:spcBef>
              <a:spcAft>
                <a:spcPts val="0"/>
              </a:spcAft>
              <a:buClr>
                <a:schemeClr val="lt1"/>
              </a:buClr>
              <a:buSzPts val="1600"/>
              <a:buChar char="○"/>
              <a:defRPr sz="1600">
                <a:solidFill>
                  <a:schemeClr val="lt1"/>
                </a:solidFill>
              </a:defRPr>
            </a:lvl5pPr>
            <a:lvl6pPr indent="-330200" lvl="5" marL="2743200">
              <a:spcBef>
                <a:spcPts val="1600"/>
              </a:spcBef>
              <a:spcAft>
                <a:spcPts val="0"/>
              </a:spcAft>
              <a:buClr>
                <a:schemeClr val="lt1"/>
              </a:buClr>
              <a:buSzPts val="1600"/>
              <a:buChar char="■"/>
              <a:defRPr sz="1600">
                <a:solidFill>
                  <a:schemeClr val="lt1"/>
                </a:solidFill>
              </a:defRPr>
            </a:lvl6pPr>
            <a:lvl7pPr indent="-330200" lvl="6" marL="3200400">
              <a:spcBef>
                <a:spcPts val="1600"/>
              </a:spcBef>
              <a:spcAft>
                <a:spcPts val="0"/>
              </a:spcAft>
              <a:buClr>
                <a:schemeClr val="lt1"/>
              </a:buClr>
              <a:buSzPts val="1600"/>
              <a:buChar char="●"/>
              <a:defRPr sz="1600">
                <a:solidFill>
                  <a:schemeClr val="lt1"/>
                </a:solidFill>
              </a:defRPr>
            </a:lvl7pPr>
            <a:lvl8pPr indent="-330200" lvl="7" marL="3657600">
              <a:spcBef>
                <a:spcPts val="1600"/>
              </a:spcBef>
              <a:spcAft>
                <a:spcPts val="0"/>
              </a:spcAft>
              <a:buClr>
                <a:schemeClr val="lt1"/>
              </a:buClr>
              <a:buSzPts val="1600"/>
              <a:buChar char="○"/>
              <a:defRPr sz="1600">
                <a:solidFill>
                  <a:schemeClr val="lt1"/>
                </a:solidFill>
              </a:defRPr>
            </a:lvl8pPr>
            <a:lvl9pPr indent="-330200" lvl="8" marL="4114800">
              <a:spcBef>
                <a:spcPts val="1600"/>
              </a:spcBef>
              <a:spcAft>
                <a:spcPts val="1600"/>
              </a:spcAft>
              <a:buClr>
                <a:schemeClr val="lt1"/>
              </a:buClr>
              <a:buSzPts val="1600"/>
              <a:buChar char="■"/>
              <a:defRPr sz="1600">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3F3F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6"/>
              </a:buClr>
              <a:buSzPts val="2800"/>
              <a:buFont typeface="Montserrat ExtraBold"/>
              <a:buNone/>
              <a:defRPr sz="2800">
                <a:solidFill>
                  <a:schemeClr val="accent6"/>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6"/>
              </a:buClr>
              <a:buSzPts val="1800"/>
              <a:buFont typeface="Montserrat"/>
              <a:buChar char="●"/>
              <a:defRPr sz="1800">
                <a:solidFill>
                  <a:schemeClr val="accent6"/>
                </a:solidFill>
                <a:latin typeface="Montserrat"/>
                <a:ea typeface="Montserrat"/>
                <a:cs typeface="Montserrat"/>
                <a:sym typeface="Montserrat"/>
              </a:defRPr>
            </a:lvl1pPr>
            <a:lvl2pPr indent="-317500" lvl="1" marL="9144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2pPr>
            <a:lvl3pPr indent="-317500" lvl="2" marL="13716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3pPr>
            <a:lvl4pPr indent="-317500" lvl="3" marL="18288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4pPr>
            <a:lvl5pPr indent="-317500" lvl="4" marL="22860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5pPr>
            <a:lvl6pPr indent="-317500" lvl="5" marL="27432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6pPr>
            <a:lvl7pPr indent="-317500" lvl="6" marL="32004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7pPr>
            <a:lvl8pPr indent="-317500" lvl="7" marL="36576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accent6"/>
              </a:buClr>
              <a:buSzPts val="1400"/>
              <a:buFont typeface="Montserrat"/>
              <a:buChar char="■"/>
              <a:defRPr>
                <a:solidFill>
                  <a:schemeClr val="accent6"/>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hyperlink" Target="mailto:igottesman@ngoisac.org" TargetMode="External"/><Relationship Id="rId5" Type="http://schemas.openxmlformats.org/officeDocument/2006/relationships/hyperlink" Target="https://www.ngoisac.org/" TargetMode="External"/><Relationship Id="rId6" Type="http://schemas.openxmlformats.org/officeDocument/2006/relationships/hyperlink" Target="mailto:membership@ngoisac.or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alethea.com/company" TargetMode="External"/><Relationship Id="rId4" Type="http://schemas.openxmlformats.org/officeDocument/2006/relationships/hyperlink" Target="https://www.tallpoppy.com/how-it-works" TargetMode="External"/><Relationship Id="rId5" Type="http://schemas.openxmlformats.org/officeDocument/2006/relationships/hyperlink" Target="https://www.brightlin.es/" TargetMode="External"/><Relationship Id="rId6" Type="http://schemas.openxmlformats.org/officeDocument/2006/relationships/hyperlink" Target="https://www.aura.com/" TargetMode="External"/><Relationship Id="rId7" Type="http://schemas.openxmlformats.org/officeDocument/2006/relationships/hyperlink" Target="https://flare.io/" TargetMode="External"/><Relationship Id="rId8"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en.wikipedia.org/wiki/Dark_web" TargetMode="External"/><Relationship Id="rId4" Type="http://schemas.openxmlformats.org/officeDocument/2006/relationships/hyperlink" Target="https://en.wikipedia.org/wiki/Deep_web" TargetMode="External"/><Relationship Id="rId5" Type="http://schemas.openxmlformats.org/officeDocument/2006/relationships/hyperlink" Target="https://en.wikipedia.org/wiki/Tor_(networ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www.wired.com/story/what-is-the-dark-web-how-to-access/" TargetMode="External"/><Relationship Id="rId4" Type="http://schemas.openxmlformats.org/officeDocument/2006/relationships/image" Target="../media/image4.png"/><Relationship Id="rId5" Type="http://schemas.openxmlformats.org/officeDocument/2006/relationships/hyperlink" Target="https://upload.wikimedia.org/wikipedia/commons/0/06/Iceberg_of_Webs.sv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kaduu.io/" TargetMode="Externa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tallpoppy.com/blog/how-to-freeze-your-credit-in-the-us" TargetMode="Externa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haveibeenpwned.com" TargetMode="External"/><Relationship Id="rId4" Type="http://schemas.openxmlformats.org/officeDocument/2006/relationships/hyperlink" Target="https://www.donotcall.gov/" TargetMode="External"/><Relationship Id="rId5" Type="http://schemas.openxmlformats.org/officeDocument/2006/relationships/hyperlink" Target="https://securityplanner.consumerreports.org/" TargetMode="External"/><Relationship Id="rId6" Type="http://schemas.openxmlformats.org/officeDocument/2006/relationships/hyperlink" Target="https://cyd.social/" TargetMode="External"/><Relationship Id="rId7" Type="http://schemas.openxmlformats.org/officeDocument/2006/relationships/image" Target="../media/image9.png"/><Relationship Id="rId8"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8"/>
          <p:cNvSpPr txBox="1"/>
          <p:nvPr>
            <p:ph type="ctrTitle"/>
          </p:nvPr>
        </p:nvSpPr>
        <p:spPr>
          <a:xfrm>
            <a:off x="2175900" y="1950100"/>
            <a:ext cx="47922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a:t>NGO-ISAC</a:t>
            </a:r>
            <a:endParaRPr/>
          </a:p>
        </p:txBody>
      </p:sp>
      <p:sp>
        <p:nvSpPr>
          <p:cNvPr id="42" name="Google Shape;42;p8"/>
          <p:cNvSpPr txBox="1"/>
          <p:nvPr>
            <p:ph type="ctrTitle"/>
          </p:nvPr>
        </p:nvSpPr>
        <p:spPr>
          <a:xfrm>
            <a:off x="1722150" y="2451075"/>
            <a:ext cx="5524200" cy="8214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2200">
                <a:latin typeface="Montserrat"/>
                <a:ea typeface="Montserrat"/>
                <a:cs typeface="Montserrat"/>
                <a:sym typeface="Montserrat"/>
              </a:rPr>
              <a:t>Dark &amp; Deep Web Monitoring</a:t>
            </a:r>
            <a:endParaRPr sz="2200">
              <a:latin typeface="Montserrat"/>
              <a:ea typeface="Montserrat"/>
              <a:cs typeface="Montserrat"/>
              <a:sym typeface="Montserrat"/>
            </a:endParaRPr>
          </a:p>
        </p:txBody>
      </p:sp>
      <p:pic>
        <p:nvPicPr>
          <p:cNvPr id="43" name="Google Shape;43;p8"/>
          <p:cNvPicPr preferRelativeResize="0"/>
          <p:nvPr/>
        </p:nvPicPr>
        <p:blipFill rotWithShape="1">
          <a:blip r:embed="rId3">
            <a:alphaModFix/>
          </a:blip>
          <a:srcRect b="24653" l="0" r="0" t="0"/>
          <a:stretch/>
        </p:blipFill>
        <p:spPr>
          <a:xfrm>
            <a:off x="3382350" y="133100"/>
            <a:ext cx="2379300" cy="1787424"/>
          </a:xfrm>
          <a:prstGeom prst="rect">
            <a:avLst/>
          </a:prstGeom>
          <a:noFill/>
          <a:ln>
            <a:noFill/>
          </a:ln>
        </p:spPr>
      </p:pic>
      <p:sp>
        <p:nvSpPr>
          <p:cNvPr id="44" name="Google Shape;44;p8"/>
          <p:cNvSpPr txBox="1"/>
          <p:nvPr>
            <p:ph idx="1" type="subTitle"/>
          </p:nvPr>
        </p:nvSpPr>
        <p:spPr>
          <a:xfrm>
            <a:off x="2665375" y="3272475"/>
            <a:ext cx="3940200" cy="84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Ian Gottesman/CEO  </a:t>
            </a:r>
            <a:endParaRPr/>
          </a:p>
          <a:p>
            <a:pPr indent="0" lvl="0" marL="0" rtl="0" algn="ctr">
              <a:spcBef>
                <a:spcPts val="0"/>
              </a:spcBef>
              <a:spcAft>
                <a:spcPts val="0"/>
              </a:spcAft>
              <a:buNone/>
            </a:pPr>
            <a:r>
              <a:rPr lang="en" sz="1100" u="sng">
                <a:solidFill>
                  <a:schemeClr val="hlink"/>
                </a:solidFill>
                <a:hlinkClick r:id="rId4"/>
              </a:rPr>
              <a:t>Email address ian@ngoisac.org</a:t>
            </a:r>
            <a:r>
              <a:rPr lang="en" sz="1100"/>
              <a:t> | +1.202-230-7651</a:t>
            </a:r>
            <a:endParaRPr sz="1100"/>
          </a:p>
          <a:p>
            <a:pPr indent="0" lvl="0" marL="0" rtl="0" algn="ctr">
              <a:spcBef>
                <a:spcPts val="0"/>
              </a:spcBef>
              <a:spcAft>
                <a:spcPts val="0"/>
              </a:spcAft>
              <a:buNone/>
            </a:pPr>
            <a:r>
              <a:rPr lang="en" sz="1100" u="sng">
                <a:solidFill>
                  <a:schemeClr val="hlink"/>
                </a:solidFill>
                <a:hlinkClick r:id="rId5"/>
              </a:rPr>
              <a:t>https://www.ngoisac.org/</a:t>
            </a:r>
            <a:br>
              <a:rPr lang="en" sz="1100"/>
            </a:br>
            <a:r>
              <a:rPr lang="en" sz="1100" u="sng">
                <a:solidFill>
                  <a:schemeClr val="hlink"/>
                </a:solidFill>
                <a:hlinkClick r:id="rId6"/>
              </a:rPr>
              <a:t>membership@ngoisac.org</a:t>
            </a:r>
            <a:endParaRPr sz="1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7"/>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 R</a:t>
            </a:r>
            <a:r>
              <a:rPr lang="en"/>
              <a:t>eactive  - Professional H</a:t>
            </a:r>
            <a:r>
              <a:rPr lang="en"/>
              <a:t>elp</a:t>
            </a:r>
            <a:endParaRPr/>
          </a:p>
          <a:p>
            <a:pPr indent="0" lvl="0" marL="0" rtl="0" algn="l">
              <a:spcBef>
                <a:spcPts val="0"/>
              </a:spcBef>
              <a:spcAft>
                <a:spcPts val="0"/>
              </a:spcAft>
              <a:buNone/>
            </a:pPr>
            <a:r>
              <a:t/>
            </a:r>
            <a:endParaRPr/>
          </a:p>
        </p:txBody>
      </p:sp>
      <p:sp>
        <p:nvSpPr>
          <p:cNvPr id="106" name="Google Shape;106;p17"/>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330200" lvl="0" marL="914400" rtl="0" algn="l">
              <a:spcBef>
                <a:spcPts val="0"/>
              </a:spcBef>
              <a:spcAft>
                <a:spcPts val="0"/>
              </a:spcAft>
              <a:buSzPts val="1600"/>
              <a:buChar char="●"/>
            </a:pPr>
            <a:r>
              <a:rPr lang="en" sz="1600" u="sng">
                <a:solidFill>
                  <a:schemeClr val="hlink"/>
                </a:solidFill>
                <a:hlinkClick r:id="rId3"/>
              </a:rPr>
              <a:t>https://alethea.com/company</a:t>
            </a:r>
            <a:endParaRPr sz="1600"/>
          </a:p>
          <a:p>
            <a:pPr indent="-330200" lvl="0" marL="914400" rtl="0" algn="l">
              <a:spcBef>
                <a:spcPts val="0"/>
              </a:spcBef>
              <a:spcAft>
                <a:spcPts val="0"/>
              </a:spcAft>
              <a:buSzPts val="1600"/>
              <a:buChar char="●"/>
            </a:pPr>
            <a:r>
              <a:rPr lang="en" sz="1600" u="sng">
                <a:solidFill>
                  <a:schemeClr val="hlink"/>
                </a:solidFill>
                <a:hlinkClick r:id="rId4"/>
              </a:rPr>
              <a:t>https://www.tallpoppy.com/how-it-works</a:t>
            </a:r>
            <a:endParaRPr sz="1600"/>
          </a:p>
          <a:p>
            <a:pPr indent="-330200" lvl="0" marL="914400" rtl="0" algn="l">
              <a:spcBef>
                <a:spcPts val="0"/>
              </a:spcBef>
              <a:spcAft>
                <a:spcPts val="0"/>
              </a:spcAft>
              <a:buSzPts val="1600"/>
              <a:buChar char="●"/>
            </a:pPr>
            <a:r>
              <a:rPr lang="en" sz="1600" u="sng">
                <a:solidFill>
                  <a:schemeClr val="hlink"/>
                </a:solidFill>
                <a:hlinkClick r:id="rId5"/>
              </a:rPr>
              <a:t>https://www.brightlin.es/</a:t>
            </a:r>
            <a:r>
              <a:rPr lang="en" sz="1600"/>
              <a:t> - urgent principal threats</a:t>
            </a:r>
            <a:endParaRPr sz="1600"/>
          </a:p>
          <a:p>
            <a:pPr indent="-330200" lvl="0" marL="914400" rtl="0" algn="l">
              <a:spcBef>
                <a:spcPts val="0"/>
              </a:spcBef>
              <a:spcAft>
                <a:spcPts val="0"/>
              </a:spcAft>
              <a:buSzPts val="1600"/>
              <a:buChar char="●"/>
            </a:pPr>
            <a:r>
              <a:rPr lang="en" sz="1600"/>
              <a:t>Swatting Advisory - coordinated with  law enforcement</a:t>
            </a:r>
            <a:endParaRPr sz="1600"/>
          </a:p>
          <a:p>
            <a:pPr indent="0" lvl="0" marL="914400" rtl="0" algn="l">
              <a:spcBef>
                <a:spcPts val="0"/>
              </a:spcBef>
              <a:spcAft>
                <a:spcPts val="0"/>
              </a:spcAft>
              <a:buNone/>
            </a:pPr>
            <a:r>
              <a:t/>
            </a:r>
            <a:endParaRPr sz="1600"/>
          </a:p>
          <a:p>
            <a:pPr indent="0" lvl="0" marL="457200" rtl="0" algn="l">
              <a:spcBef>
                <a:spcPts val="0"/>
              </a:spcBef>
              <a:spcAft>
                <a:spcPts val="0"/>
              </a:spcAft>
              <a:buNone/>
            </a:pPr>
            <a:r>
              <a:t/>
            </a:r>
            <a:endParaRPr sz="1600"/>
          </a:p>
          <a:p>
            <a:pPr indent="-330200" lvl="0" marL="914400" rtl="0" algn="l">
              <a:spcBef>
                <a:spcPts val="0"/>
              </a:spcBef>
              <a:spcAft>
                <a:spcPts val="0"/>
              </a:spcAft>
              <a:buSzPts val="1600"/>
              <a:buChar char="●"/>
            </a:pPr>
            <a:r>
              <a:rPr lang="en" sz="1600" u="sng">
                <a:solidFill>
                  <a:schemeClr val="hlink"/>
                </a:solidFill>
                <a:hlinkClick r:id="rId6"/>
              </a:rPr>
              <a:t>https://www.aura.com/</a:t>
            </a:r>
            <a:endParaRPr sz="1600"/>
          </a:p>
          <a:p>
            <a:pPr indent="-330200" lvl="0" marL="914400" rtl="0" algn="l">
              <a:spcBef>
                <a:spcPts val="0"/>
              </a:spcBef>
              <a:spcAft>
                <a:spcPts val="0"/>
              </a:spcAft>
              <a:buSzPts val="1600"/>
              <a:buChar char="●"/>
            </a:pPr>
            <a:r>
              <a:rPr lang="en" sz="1600" u="sng">
                <a:solidFill>
                  <a:schemeClr val="hlink"/>
                </a:solidFill>
                <a:hlinkClick r:id="rId7"/>
              </a:rPr>
              <a:t>https://flare.io/</a:t>
            </a:r>
            <a:r>
              <a:rPr lang="en" sz="1600"/>
              <a:t> - darkweb monitoring</a:t>
            </a:r>
            <a:endParaRPr sz="1600"/>
          </a:p>
        </p:txBody>
      </p:sp>
      <p:pic>
        <p:nvPicPr>
          <p:cNvPr id="107" name="Google Shape;107;p17"/>
          <p:cNvPicPr preferRelativeResize="0"/>
          <p:nvPr/>
        </p:nvPicPr>
        <p:blipFill rotWithShape="1">
          <a:blip r:embed="rId8">
            <a:alphaModFix/>
          </a:blip>
          <a:srcRect b="24653" l="0" r="0" t="0"/>
          <a:stretch/>
        </p:blipFill>
        <p:spPr>
          <a:xfrm>
            <a:off x="8308825" y="4516074"/>
            <a:ext cx="835174" cy="627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8"/>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Questions ?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sp>
        <p:nvSpPr>
          <p:cNvPr id="49" name="Google Shape;49;p9"/>
          <p:cNvSpPr txBox="1"/>
          <p:nvPr>
            <p:ph type="title"/>
          </p:nvPr>
        </p:nvSpPr>
        <p:spPr>
          <a:xfrm>
            <a:off x="938500" y="445025"/>
            <a:ext cx="6290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Dark Web Monitoring</a:t>
            </a:r>
            <a:endParaRPr/>
          </a:p>
        </p:txBody>
      </p:sp>
      <p:sp>
        <p:nvSpPr>
          <p:cNvPr id="50" name="Google Shape;50;p9"/>
          <p:cNvSpPr txBox="1"/>
          <p:nvPr>
            <p:ph idx="1" type="body"/>
          </p:nvPr>
        </p:nvSpPr>
        <p:spPr>
          <a:xfrm>
            <a:off x="938500" y="1296200"/>
            <a:ext cx="7434900" cy="276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rial"/>
                <a:ea typeface="Arial"/>
                <a:cs typeface="Arial"/>
                <a:sym typeface="Arial"/>
              </a:rPr>
              <a:t>The objective of this mission is to conduct a dark and deep web scan</a:t>
            </a:r>
            <a:endParaRPr>
              <a:latin typeface="Arial"/>
              <a:ea typeface="Arial"/>
              <a:cs typeface="Arial"/>
              <a:sym typeface="Arial"/>
            </a:endParaRPr>
          </a:p>
          <a:p>
            <a:pPr indent="0" lvl="0" marL="0" rtl="0" algn="l">
              <a:spcBef>
                <a:spcPts val="1600"/>
              </a:spcBef>
              <a:spcAft>
                <a:spcPts val="0"/>
              </a:spcAft>
              <a:buNone/>
            </a:pPr>
            <a:r>
              <a:rPr lang="en">
                <a:latin typeface="Arial"/>
                <a:ea typeface="Arial"/>
                <a:cs typeface="Arial"/>
                <a:sym typeface="Arial"/>
              </a:rPr>
              <a:t>The NGO-ISAC used specialized tools to detect if any of the organization's credentials or data have been exposed on the dark web, allowing prompt action to mitigate potential threats. </a:t>
            </a:r>
            <a:endParaRPr sz="1300"/>
          </a:p>
          <a:p>
            <a:pPr indent="0" lvl="0" marL="0" rtl="0" algn="l">
              <a:spcBef>
                <a:spcPts val="1600"/>
              </a:spcBef>
              <a:spcAft>
                <a:spcPts val="0"/>
              </a:spcAft>
              <a:buNone/>
            </a:pPr>
            <a:r>
              <a:t/>
            </a:r>
            <a:endParaRPr b="1" sz="1600"/>
          </a:p>
          <a:p>
            <a:pPr indent="0" lvl="0" marL="0" rtl="0" algn="l">
              <a:spcBef>
                <a:spcPts val="1600"/>
              </a:spcBef>
              <a:spcAft>
                <a:spcPts val="0"/>
              </a:spcAft>
              <a:buNone/>
            </a:pPr>
            <a:r>
              <a:t/>
            </a:r>
            <a:endParaRPr b="1" sz="1600"/>
          </a:p>
          <a:p>
            <a:pPr indent="0" lvl="0" marL="0" rtl="0" algn="l">
              <a:spcBef>
                <a:spcPts val="1600"/>
              </a:spcBef>
              <a:spcAft>
                <a:spcPts val="1600"/>
              </a:spcAft>
              <a:buNone/>
            </a:pPr>
            <a:r>
              <a:t/>
            </a:r>
            <a:endParaRPr b="1" sz="1600"/>
          </a:p>
        </p:txBody>
      </p:sp>
      <p:cxnSp>
        <p:nvCxnSpPr>
          <p:cNvPr id="51" name="Google Shape;51;p9"/>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0"/>
          <p:cNvSpPr txBox="1"/>
          <p:nvPr>
            <p:ph type="title"/>
          </p:nvPr>
        </p:nvSpPr>
        <p:spPr>
          <a:xfrm>
            <a:off x="938500" y="445025"/>
            <a:ext cx="6290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Closely Related Mission/Topics</a:t>
            </a:r>
            <a:endParaRPr/>
          </a:p>
        </p:txBody>
      </p:sp>
      <p:sp>
        <p:nvSpPr>
          <p:cNvPr id="57" name="Google Shape;57;p10"/>
          <p:cNvSpPr txBox="1"/>
          <p:nvPr>
            <p:ph idx="1" type="body"/>
          </p:nvPr>
        </p:nvSpPr>
        <p:spPr>
          <a:xfrm>
            <a:off x="938500" y="1296200"/>
            <a:ext cx="7434900" cy="2760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b="1" lang="en" sz="1300"/>
              <a:t>Awareness Training- </a:t>
            </a:r>
            <a:r>
              <a:rPr lang="en" sz="1100"/>
              <a:t>Starting from an overview of the threat landscape and threat actors, the training focuses on basic cybersecurity hygiene practices (phishing emails, web surfing, password, public wifi, etc.) by providing practical tips and actionable recommendations. The Institute has a cyber awareness presentation that Builders are encouraged to use and adapt if needed for the delivery of this mission.</a:t>
            </a:r>
            <a:br>
              <a:rPr lang="en" sz="1100"/>
            </a:br>
            <a:endParaRPr sz="1100"/>
          </a:p>
          <a:p>
            <a:pPr indent="-317500" lvl="0" marL="457200" rtl="0" algn="l">
              <a:spcBef>
                <a:spcPts val="0"/>
              </a:spcBef>
              <a:spcAft>
                <a:spcPts val="0"/>
              </a:spcAft>
              <a:buSzPts val="1400"/>
              <a:buChar char="●"/>
            </a:pPr>
            <a:r>
              <a:rPr b="1" lang="en" sz="1300"/>
              <a:t>MFA Advice- </a:t>
            </a:r>
            <a:r>
              <a:rPr lang="en" sz="1100"/>
              <a:t>In this mission, the Beneficiary NGO receives guidance on Two-Factor Authentication (2FA) and explores the implementation of 2FA across the websites and platforms used in their daily activities. The Builders explain the benefits of 2FA, provide recommendations on suitable authentication methods, and help in the deployment of 2FA to strengthen account security and protect against unauthorized access.</a:t>
            </a:r>
            <a:endParaRPr sz="1100"/>
          </a:p>
          <a:p>
            <a:pPr indent="0" lvl="0" marL="0" rtl="0" algn="l">
              <a:spcBef>
                <a:spcPts val="1600"/>
              </a:spcBef>
              <a:spcAft>
                <a:spcPts val="0"/>
              </a:spcAft>
              <a:buNone/>
            </a:pPr>
            <a:r>
              <a:t/>
            </a:r>
            <a:endParaRPr sz="1100"/>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1600"/>
              </a:spcAft>
              <a:buNone/>
            </a:pPr>
            <a:r>
              <a:t/>
            </a:r>
            <a:endParaRPr b="1"/>
          </a:p>
        </p:txBody>
      </p:sp>
      <p:cxnSp>
        <p:nvCxnSpPr>
          <p:cNvPr id="58" name="Google Shape;58;p10"/>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1"/>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Definitions</a:t>
            </a:r>
            <a:endParaRPr/>
          </a:p>
        </p:txBody>
      </p:sp>
      <p:sp>
        <p:nvSpPr>
          <p:cNvPr id="64" name="Google Shape;64;p11"/>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0" lvl="0" marL="0" marR="0" rtl="0" algn="l">
              <a:lnSpc>
                <a:spcPct val="100000"/>
              </a:lnSpc>
              <a:spcBef>
                <a:spcPts val="0"/>
              </a:spcBef>
              <a:spcAft>
                <a:spcPts val="0"/>
              </a:spcAft>
              <a:buNone/>
            </a:pPr>
            <a:r>
              <a:rPr b="1" lang="en"/>
              <a:t>Dark Web– </a:t>
            </a:r>
            <a:r>
              <a:rPr lang="en"/>
              <a:t>Dark Web is part of the World Wide Web content that exists on darknets: overlay networks that use the Internet but require engineering. AKA The web you can’t find via Google or a regular browser. </a:t>
            </a:r>
            <a:r>
              <a:rPr lang="en" u="sng">
                <a:solidFill>
                  <a:schemeClr val="hlink"/>
                </a:solidFill>
                <a:hlinkClick r:id="rId3"/>
              </a:rPr>
              <a:t>wikipedia</a:t>
            </a:r>
            <a:endParaRPr/>
          </a:p>
          <a:p>
            <a:pPr indent="0" lvl="0" marL="0" marR="0" rtl="0" algn="l">
              <a:lnSpc>
                <a:spcPct val="100000"/>
              </a:lnSpc>
              <a:spcBef>
                <a:spcPts val="1600"/>
              </a:spcBef>
              <a:spcAft>
                <a:spcPts val="0"/>
              </a:spcAft>
              <a:buNone/>
            </a:pPr>
            <a:r>
              <a:rPr b="1" lang="en"/>
              <a:t>Deep Web – </a:t>
            </a:r>
            <a:r>
              <a:rPr lang="en"/>
              <a:t>are parts of the World Wide Web whose contents are not indexed by standard web search-engine </a:t>
            </a:r>
            <a:r>
              <a:rPr lang="en"/>
              <a:t>p</a:t>
            </a:r>
            <a:r>
              <a:rPr lang="en"/>
              <a:t>rograms. AKA you can find these things on a regular browser but not searchable via google. </a:t>
            </a:r>
            <a:r>
              <a:rPr lang="en" u="sng">
                <a:solidFill>
                  <a:schemeClr val="hlink"/>
                </a:solidFill>
                <a:hlinkClick r:id="rId4"/>
              </a:rPr>
              <a:t>wikipedia</a:t>
            </a:r>
            <a:endParaRPr/>
          </a:p>
          <a:p>
            <a:pPr indent="0" lvl="0" marL="0" marR="0" rtl="0" algn="l">
              <a:lnSpc>
                <a:spcPct val="100000"/>
              </a:lnSpc>
              <a:spcBef>
                <a:spcPts val="1600"/>
              </a:spcBef>
              <a:spcAft>
                <a:spcPts val="0"/>
              </a:spcAft>
              <a:buNone/>
            </a:pPr>
            <a:r>
              <a:rPr b="1" lang="en"/>
              <a:t>The Onion Router</a:t>
            </a:r>
            <a:r>
              <a:rPr lang="en"/>
              <a:t> (</a:t>
            </a:r>
            <a:r>
              <a:rPr b="1" lang="en">
                <a:solidFill>
                  <a:schemeClr val="dk1"/>
                </a:solidFill>
              </a:rPr>
              <a:t>TOR) – </a:t>
            </a:r>
            <a:r>
              <a:rPr lang="en"/>
              <a:t> is a free overlay network for enabling anonymous communication. Built on free and open-source software using TOR </a:t>
            </a:r>
            <a:r>
              <a:rPr lang="en"/>
              <a:t>browsers and TOR networks can anonymize internet communications. </a:t>
            </a:r>
            <a:r>
              <a:rPr lang="en" u="sng">
                <a:solidFill>
                  <a:schemeClr val="hlink"/>
                </a:solidFill>
                <a:hlinkClick r:id="rId5"/>
              </a:rPr>
              <a:t>wikipedia</a:t>
            </a:r>
            <a:endParaRPr/>
          </a:p>
          <a:p>
            <a:pPr indent="-317500" lvl="0" marL="457200" marR="0" rtl="0" algn="l">
              <a:lnSpc>
                <a:spcPct val="100000"/>
              </a:lnSpc>
              <a:spcBef>
                <a:spcPts val="1600"/>
              </a:spcBef>
              <a:spcAft>
                <a:spcPts val="0"/>
              </a:spcAft>
              <a:buSzPts val="1400"/>
              <a:buChar char="●"/>
            </a:pPr>
            <a:r>
              <a:rPr lang="en"/>
              <a:t>Legitimate uses ( education, journalists)</a:t>
            </a:r>
            <a:endParaRPr/>
          </a:p>
          <a:p>
            <a:pPr indent="-317500" lvl="0" marL="457200" marR="0" rtl="0" algn="l">
              <a:lnSpc>
                <a:spcPct val="100000"/>
              </a:lnSpc>
              <a:spcBef>
                <a:spcPts val="0"/>
              </a:spcBef>
              <a:spcAft>
                <a:spcPts val="0"/>
              </a:spcAft>
              <a:buSzPts val="1400"/>
              <a:buChar char="●"/>
            </a:pPr>
            <a:r>
              <a:rPr lang="en"/>
              <a:t>Illicit uses ( sundry and sordid )</a:t>
            </a:r>
            <a:endParaRPr/>
          </a:p>
          <a:p>
            <a:pPr indent="0" lvl="0" marL="0" marR="0" rtl="0" algn="l">
              <a:lnSpc>
                <a:spcPct val="100000"/>
              </a:lnSpc>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2"/>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Definitions</a:t>
            </a:r>
            <a:endParaRPr/>
          </a:p>
        </p:txBody>
      </p:sp>
      <p:sp>
        <p:nvSpPr>
          <p:cNvPr id="70" name="Google Shape;70;p12"/>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0" lvl="0" marL="0" marR="0" rtl="0" algn="l">
              <a:lnSpc>
                <a:spcPct val="100000"/>
              </a:lnSpc>
              <a:spcBef>
                <a:spcPts val="0"/>
              </a:spcBef>
              <a:spcAft>
                <a:spcPts val="0"/>
              </a:spcAft>
              <a:buNone/>
            </a:pPr>
            <a:r>
              <a:rPr b="1" lang="en"/>
              <a:t>Doxxing  -</a:t>
            </a:r>
            <a:r>
              <a:rPr lang="en"/>
              <a:t> Doxxing refers to the release of a user’s private information</a:t>
            </a:r>
            <a:endParaRPr/>
          </a:p>
          <a:p>
            <a:pPr indent="-317500" lvl="0" marL="914400" marR="0" rtl="0" algn="l">
              <a:lnSpc>
                <a:spcPct val="100000"/>
              </a:lnSpc>
              <a:spcBef>
                <a:spcPts val="1600"/>
              </a:spcBef>
              <a:spcAft>
                <a:spcPts val="0"/>
              </a:spcAft>
              <a:buSzPts val="1400"/>
              <a:buChar char="●"/>
            </a:pPr>
            <a:r>
              <a:rPr lang="en"/>
              <a:t>May be leaked from breach/PII</a:t>
            </a:r>
            <a:endParaRPr/>
          </a:p>
          <a:p>
            <a:pPr indent="-317500" lvl="0" marL="914400" marR="0" rtl="0" algn="l">
              <a:lnSpc>
                <a:spcPct val="100000"/>
              </a:lnSpc>
              <a:spcBef>
                <a:spcPts val="0"/>
              </a:spcBef>
              <a:spcAft>
                <a:spcPts val="0"/>
              </a:spcAft>
              <a:buSzPts val="1400"/>
              <a:buChar char="●"/>
            </a:pPr>
            <a:r>
              <a:rPr lang="en"/>
              <a:t>Public Information </a:t>
            </a:r>
            <a:endParaRPr/>
          </a:p>
          <a:p>
            <a:pPr indent="-317500" lvl="1" marL="1828800" marR="0" rtl="0" algn="l">
              <a:lnSpc>
                <a:spcPct val="100000"/>
              </a:lnSpc>
              <a:spcBef>
                <a:spcPts val="0"/>
              </a:spcBef>
              <a:spcAft>
                <a:spcPts val="0"/>
              </a:spcAft>
              <a:buSzPts val="1400"/>
              <a:buChar char="○"/>
            </a:pPr>
            <a:r>
              <a:rPr lang="en"/>
              <a:t>Databases on the deep web</a:t>
            </a:r>
            <a:endParaRPr/>
          </a:p>
          <a:p>
            <a:pPr indent="-317500" lvl="1" marL="1828800" marR="0" rtl="0" algn="l">
              <a:lnSpc>
                <a:spcPct val="100000"/>
              </a:lnSpc>
              <a:spcBef>
                <a:spcPts val="0"/>
              </a:spcBef>
              <a:spcAft>
                <a:spcPts val="0"/>
              </a:spcAft>
              <a:buSzPts val="1400"/>
              <a:buChar char="○"/>
            </a:pPr>
            <a:r>
              <a:rPr lang="en"/>
              <a:t>Public filing</a:t>
            </a:r>
            <a:endParaRPr/>
          </a:p>
          <a:p>
            <a:pPr indent="-317500" lvl="2" marL="2286000" marR="0" rtl="0" algn="l">
              <a:lnSpc>
                <a:spcPct val="100000"/>
              </a:lnSpc>
              <a:spcBef>
                <a:spcPts val="0"/>
              </a:spcBef>
              <a:spcAft>
                <a:spcPts val="0"/>
              </a:spcAft>
              <a:buSzPts val="1400"/>
              <a:buChar char="■"/>
            </a:pPr>
            <a:r>
              <a:rPr lang="en"/>
              <a:t>Corporate Paperwork</a:t>
            </a:r>
            <a:endParaRPr/>
          </a:p>
          <a:p>
            <a:pPr indent="-317500" lvl="2" marL="2286000" marR="0" rtl="0" algn="l">
              <a:lnSpc>
                <a:spcPct val="100000"/>
              </a:lnSpc>
              <a:spcBef>
                <a:spcPts val="0"/>
              </a:spcBef>
              <a:spcAft>
                <a:spcPts val="0"/>
              </a:spcAft>
              <a:buSzPts val="1400"/>
              <a:buChar char="■"/>
            </a:pPr>
            <a:r>
              <a:rPr lang="en"/>
              <a:t>Institutional Registration</a:t>
            </a:r>
            <a:endParaRPr/>
          </a:p>
          <a:p>
            <a:pPr indent="-317500" lvl="2" marL="2286000" marR="0" rtl="0" algn="l">
              <a:lnSpc>
                <a:spcPct val="100000"/>
              </a:lnSpc>
              <a:spcBef>
                <a:spcPts val="0"/>
              </a:spcBef>
              <a:spcAft>
                <a:spcPts val="0"/>
              </a:spcAft>
              <a:buSzPts val="1400"/>
              <a:buChar char="■"/>
            </a:pPr>
            <a:r>
              <a:rPr lang="en"/>
              <a:t>Conference Proceedings</a:t>
            </a:r>
            <a:endParaRPr/>
          </a:p>
          <a:p>
            <a:pPr indent="-317500" lvl="2" marL="2286000" marR="0" rtl="0" algn="l">
              <a:lnSpc>
                <a:spcPct val="100000"/>
              </a:lnSpc>
              <a:spcBef>
                <a:spcPts val="0"/>
              </a:spcBef>
              <a:spcAft>
                <a:spcPts val="0"/>
              </a:spcAft>
              <a:buSzPts val="1400"/>
              <a:buChar char="■"/>
            </a:pPr>
            <a:r>
              <a:rPr lang="en"/>
              <a:t>Publication</a:t>
            </a:r>
            <a:endParaRPr/>
          </a:p>
          <a:p>
            <a:pPr indent="-317500" lvl="2" marL="2286000" marR="0" rtl="0" algn="l">
              <a:lnSpc>
                <a:spcPct val="100000"/>
              </a:lnSpc>
              <a:spcBef>
                <a:spcPts val="0"/>
              </a:spcBef>
              <a:spcAft>
                <a:spcPts val="0"/>
              </a:spcAft>
              <a:buSzPts val="1400"/>
              <a:buChar char="■"/>
            </a:pPr>
            <a:r>
              <a:rPr lang="en"/>
              <a:t>Government Records, 990 Forms, Go</a:t>
            </a:r>
            <a:r>
              <a:rPr lang="en"/>
              <a:t>vernment Employment or C</a:t>
            </a:r>
            <a:r>
              <a:rPr lang="en"/>
              <a:t>ontract Information, FOIA Request</a:t>
            </a:r>
            <a:endParaRPr/>
          </a:p>
          <a:p>
            <a:pPr indent="0" lvl="0" marL="0" marR="0" rtl="0" algn="l">
              <a:lnSpc>
                <a:spcPct val="100000"/>
              </a:lnSpc>
              <a:spcBef>
                <a:spcPts val="1600"/>
              </a:spcBef>
              <a:spcAft>
                <a:spcPts val="0"/>
              </a:spcAft>
              <a:buNone/>
            </a:pPr>
            <a:r>
              <a:t/>
            </a:r>
            <a:endParaRPr/>
          </a:p>
          <a:p>
            <a:pPr indent="0" lvl="0" marL="0" marR="0" rtl="0" algn="l">
              <a:lnSpc>
                <a:spcPct val="100000"/>
              </a:lnSpc>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3"/>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Deep and Dark Web? </a:t>
            </a:r>
            <a:endParaRPr/>
          </a:p>
        </p:txBody>
      </p:sp>
      <p:sp>
        <p:nvSpPr>
          <p:cNvPr id="76" name="Google Shape;76;p13"/>
          <p:cNvSpPr txBox="1"/>
          <p:nvPr>
            <p:ph idx="1" type="body"/>
          </p:nvPr>
        </p:nvSpPr>
        <p:spPr>
          <a:xfrm>
            <a:off x="549300" y="717400"/>
            <a:ext cx="3851400" cy="3849900"/>
          </a:xfrm>
          <a:prstGeom prst="rect">
            <a:avLst/>
          </a:prstGeom>
        </p:spPr>
        <p:txBody>
          <a:bodyPr anchorCtr="0" anchor="t" bIns="91425" lIns="0" spcFirstLastPara="1" rIns="91425" wrap="square" tIns="0">
            <a:noAutofit/>
          </a:bodyPr>
          <a:lstStyle/>
          <a:p>
            <a:pPr indent="0" lvl="0" marL="0" rtl="0" algn="l">
              <a:lnSpc>
                <a:spcPct val="115000"/>
              </a:lnSpc>
              <a:spcBef>
                <a:spcPts val="1200"/>
              </a:spcBef>
              <a:spcAft>
                <a:spcPts val="0"/>
              </a:spcAft>
              <a:buNone/>
            </a:pPr>
            <a:r>
              <a:rPr lang="en" sz="1300"/>
              <a:t>The dark web is infamous as a dangerous place, where drugs are bought and hitmen hired, passwords purchased, sold or traded. It is also an </a:t>
            </a:r>
            <a:r>
              <a:rPr lang="en" sz="1300"/>
              <a:t>anonymous</a:t>
            </a:r>
            <a:r>
              <a:rPr lang="en" sz="1300"/>
              <a:t> way to browse the internet. </a:t>
            </a:r>
            <a:endParaRPr sz="1300"/>
          </a:p>
          <a:p>
            <a:pPr indent="0" lvl="0" marL="0" rtl="0" algn="l">
              <a:lnSpc>
                <a:spcPct val="115000"/>
              </a:lnSpc>
              <a:spcBef>
                <a:spcPts val="1200"/>
              </a:spcBef>
              <a:spcAft>
                <a:spcPts val="0"/>
              </a:spcAft>
              <a:buNone/>
            </a:pPr>
            <a:r>
              <a:rPr lang="en" sz="1300"/>
              <a:t>The deep web also is hidden from most of us. It too is a </a:t>
            </a:r>
            <a:r>
              <a:rPr lang="en" sz="1300"/>
              <a:t>mysterious</a:t>
            </a:r>
            <a:r>
              <a:rPr lang="en" sz="1300"/>
              <a:t> place where strange things happen on the internet. It is the large </a:t>
            </a:r>
            <a:r>
              <a:rPr lang="en" sz="1300"/>
              <a:t>databases</a:t>
            </a:r>
            <a:r>
              <a:rPr lang="en" sz="1300"/>
              <a:t> that cannot easily be found through google but can be found using a regular browser and site specific searches. </a:t>
            </a:r>
            <a:endParaRPr sz="1200"/>
          </a:p>
          <a:p>
            <a:pPr indent="0" lvl="0" marL="0" rtl="0" algn="l">
              <a:lnSpc>
                <a:spcPct val="115000"/>
              </a:lnSpc>
              <a:spcBef>
                <a:spcPts val="1200"/>
              </a:spcBef>
              <a:spcAft>
                <a:spcPts val="1200"/>
              </a:spcAft>
              <a:buNone/>
            </a:pPr>
            <a:r>
              <a:rPr b="1" lang="en" sz="1300" u="sng">
                <a:solidFill>
                  <a:schemeClr val="hlink"/>
                </a:solidFill>
                <a:hlinkClick r:id="rId3"/>
              </a:rPr>
              <a:t>Wired</a:t>
            </a:r>
            <a:endParaRPr b="1" sz="1300"/>
          </a:p>
        </p:txBody>
      </p:sp>
      <p:pic>
        <p:nvPicPr>
          <p:cNvPr id="77" name="Google Shape;77;p13"/>
          <p:cNvPicPr preferRelativeResize="0"/>
          <p:nvPr/>
        </p:nvPicPr>
        <p:blipFill>
          <a:blip r:embed="rId4">
            <a:alphaModFix/>
          </a:blip>
          <a:stretch>
            <a:fillRect/>
          </a:stretch>
        </p:blipFill>
        <p:spPr>
          <a:xfrm>
            <a:off x="4400725" y="1080200"/>
            <a:ext cx="4616752" cy="3260149"/>
          </a:xfrm>
          <a:prstGeom prst="rect">
            <a:avLst/>
          </a:prstGeom>
          <a:noFill/>
          <a:ln>
            <a:noFill/>
          </a:ln>
        </p:spPr>
      </p:pic>
      <p:sp>
        <p:nvSpPr>
          <p:cNvPr id="78" name="Google Shape;78;p13"/>
          <p:cNvSpPr txBox="1"/>
          <p:nvPr/>
        </p:nvSpPr>
        <p:spPr>
          <a:xfrm>
            <a:off x="4588800" y="4480000"/>
            <a:ext cx="1457100" cy="310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200"/>
              </a:spcBef>
              <a:spcAft>
                <a:spcPts val="1200"/>
              </a:spcAft>
              <a:buNone/>
            </a:pPr>
            <a:r>
              <a:rPr b="1" lang="en" u="sng">
                <a:solidFill>
                  <a:schemeClr val="hlink"/>
                </a:solidFill>
                <a:latin typeface="Montserrat"/>
                <a:ea typeface="Montserrat"/>
                <a:cs typeface="Montserrat"/>
                <a:sym typeface="Montserrat"/>
                <a:hlinkClick r:id="rId5"/>
              </a:rPr>
              <a:t>Wikipedia</a:t>
            </a:r>
            <a:endParaRPr sz="1800">
              <a:solidFill>
                <a:schemeClr val="accent6"/>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4"/>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Kaduu</a:t>
            </a:r>
            <a:endParaRPr/>
          </a:p>
        </p:txBody>
      </p:sp>
      <p:sp>
        <p:nvSpPr>
          <p:cNvPr id="84" name="Google Shape;84;p14"/>
          <p:cNvSpPr txBox="1"/>
          <p:nvPr>
            <p:ph idx="1" type="body"/>
          </p:nvPr>
        </p:nvSpPr>
        <p:spPr>
          <a:xfrm>
            <a:off x="505300" y="717400"/>
            <a:ext cx="4560300" cy="3849900"/>
          </a:xfrm>
          <a:prstGeom prst="rect">
            <a:avLst/>
          </a:prstGeom>
        </p:spPr>
        <p:txBody>
          <a:bodyPr anchorCtr="0" anchor="t" bIns="91425" lIns="0" spcFirstLastPara="1" rIns="91425" wrap="square" tIns="0">
            <a:noAutofit/>
          </a:bodyPr>
          <a:lstStyle/>
          <a:p>
            <a:pPr indent="0" lvl="0" marL="0" rtl="0" algn="l">
              <a:lnSpc>
                <a:spcPct val="115000"/>
              </a:lnSpc>
              <a:spcBef>
                <a:spcPts val="1200"/>
              </a:spcBef>
              <a:spcAft>
                <a:spcPts val="0"/>
              </a:spcAft>
              <a:buNone/>
            </a:pPr>
            <a:r>
              <a:rPr lang="en"/>
              <a:t>Provides CyberPeace Institute use of </a:t>
            </a:r>
            <a:r>
              <a:rPr lang="en"/>
              <a:t>it's</a:t>
            </a:r>
            <a:r>
              <a:rPr lang="en"/>
              <a:t> Dark and Deep Web Scanning tools. We are using that tool to scan for leaked or stolen credentials on the for your domains. You may be contacted by Kaddu or CPI volunteers if more credentials are discovered.</a:t>
            </a:r>
            <a:br>
              <a:rPr b="1" lang="en"/>
            </a:br>
            <a:br>
              <a:rPr b="1" lang="en"/>
            </a:br>
            <a:r>
              <a:rPr b="1" lang="en" u="sng">
                <a:solidFill>
                  <a:schemeClr val="hlink"/>
                </a:solidFill>
                <a:hlinkClick r:id="rId3"/>
              </a:rPr>
              <a:t>Kaduu</a:t>
            </a:r>
            <a:endParaRPr b="1"/>
          </a:p>
          <a:p>
            <a:pPr indent="0" lvl="0" marL="0" rtl="0" algn="l">
              <a:lnSpc>
                <a:spcPct val="115000"/>
              </a:lnSpc>
              <a:spcBef>
                <a:spcPts val="1200"/>
              </a:spcBef>
              <a:spcAft>
                <a:spcPts val="1200"/>
              </a:spcAft>
              <a:buNone/>
            </a:pPr>
            <a:r>
              <a:t/>
            </a:r>
            <a:endParaRPr b="1"/>
          </a:p>
        </p:txBody>
      </p:sp>
      <p:pic>
        <p:nvPicPr>
          <p:cNvPr id="85" name="Google Shape;85;p14"/>
          <p:cNvPicPr preferRelativeResize="0"/>
          <p:nvPr/>
        </p:nvPicPr>
        <p:blipFill rotWithShape="1">
          <a:blip r:embed="rId4">
            <a:alphaModFix/>
          </a:blip>
          <a:srcRect b="0" l="0" r="16839" t="0"/>
          <a:stretch/>
        </p:blipFill>
        <p:spPr>
          <a:xfrm>
            <a:off x="5087200" y="1448650"/>
            <a:ext cx="4034425" cy="311864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5"/>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 Proactive</a:t>
            </a:r>
            <a:endParaRPr/>
          </a:p>
          <a:p>
            <a:pPr indent="0" lvl="0" marL="0" rtl="0" algn="l">
              <a:spcBef>
                <a:spcPts val="0"/>
              </a:spcBef>
              <a:spcAft>
                <a:spcPts val="0"/>
              </a:spcAft>
              <a:buNone/>
            </a:pPr>
            <a:r>
              <a:t/>
            </a:r>
            <a:endParaRPr/>
          </a:p>
        </p:txBody>
      </p:sp>
      <p:sp>
        <p:nvSpPr>
          <p:cNvPr id="91" name="Google Shape;91;p15"/>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0" lvl="0" marL="914400" rtl="0" algn="l">
              <a:spcBef>
                <a:spcPts val="0"/>
              </a:spcBef>
              <a:spcAft>
                <a:spcPts val="0"/>
              </a:spcAft>
              <a:buNone/>
            </a:pPr>
            <a:r>
              <a:t/>
            </a:r>
            <a:endParaRPr b="1" sz="1600"/>
          </a:p>
          <a:p>
            <a:pPr indent="-330200" lvl="0" marL="914400" rtl="0" algn="l">
              <a:spcBef>
                <a:spcPts val="0"/>
              </a:spcBef>
              <a:spcAft>
                <a:spcPts val="0"/>
              </a:spcAft>
              <a:buSzPts val="1600"/>
              <a:buChar char="●"/>
            </a:pPr>
            <a:r>
              <a:rPr b="1" lang="en" sz="1600"/>
              <a:t>Credit</a:t>
            </a:r>
            <a:r>
              <a:rPr b="1" lang="en" sz="1600"/>
              <a:t> freeze - attackers can use </a:t>
            </a:r>
            <a:r>
              <a:rPr b="1" lang="en" sz="1600"/>
              <a:t>credit scams</a:t>
            </a:r>
            <a:endParaRPr b="1" sz="1600"/>
          </a:p>
          <a:p>
            <a:pPr indent="-317500" lvl="1" marL="1371600" rtl="0" algn="l">
              <a:spcBef>
                <a:spcPts val="0"/>
              </a:spcBef>
              <a:spcAft>
                <a:spcPts val="0"/>
              </a:spcAft>
              <a:buSzPts val="1400"/>
              <a:buChar char="○"/>
            </a:pPr>
            <a:r>
              <a:rPr lang="en"/>
              <a:t>Experian</a:t>
            </a:r>
            <a:endParaRPr/>
          </a:p>
          <a:p>
            <a:pPr indent="-317500" lvl="1" marL="1371600" rtl="0" algn="l">
              <a:spcBef>
                <a:spcPts val="1600"/>
              </a:spcBef>
              <a:spcAft>
                <a:spcPts val="0"/>
              </a:spcAft>
              <a:buSzPts val="1400"/>
              <a:buChar char="○"/>
            </a:pPr>
            <a:r>
              <a:rPr lang="en"/>
              <a:t>TransUnion </a:t>
            </a:r>
            <a:endParaRPr/>
          </a:p>
          <a:p>
            <a:pPr indent="-317500" lvl="1" marL="1371600" rtl="0" algn="l">
              <a:spcBef>
                <a:spcPts val="1600"/>
              </a:spcBef>
              <a:spcAft>
                <a:spcPts val="0"/>
              </a:spcAft>
              <a:buSzPts val="1400"/>
              <a:buChar char="○"/>
            </a:pPr>
            <a:r>
              <a:rPr lang="en"/>
              <a:t>Equifax</a:t>
            </a:r>
            <a:endParaRPr/>
          </a:p>
          <a:p>
            <a:pPr indent="-317500" lvl="0" marL="914400" rtl="0" algn="l">
              <a:spcBef>
                <a:spcPts val="1600"/>
              </a:spcBef>
              <a:spcAft>
                <a:spcPts val="0"/>
              </a:spcAft>
              <a:buSzPts val="1400"/>
              <a:buChar char="●"/>
            </a:pPr>
            <a:r>
              <a:rPr lang="en"/>
              <a:t>Blog entry explaining how and why  to freeze your credit from our partner </a:t>
            </a:r>
            <a:r>
              <a:rPr lang="en" u="sng">
                <a:solidFill>
                  <a:schemeClr val="hlink"/>
                </a:solidFill>
                <a:hlinkClick r:id="rId3"/>
              </a:rPr>
              <a:t>Tall Poppy</a:t>
            </a:r>
            <a:endParaRPr sz="1600"/>
          </a:p>
          <a:p>
            <a:pPr indent="0" lvl="0" marL="914400" rtl="0" algn="l">
              <a:lnSpc>
                <a:spcPct val="115000"/>
              </a:lnSpc>
              <a:spcBef>
                <a:spcPts val="1600"/>
              </a:spcBef>
              <a:spcAft>
                <a:spcPts val="0"/>
              </a:spcAft>
              <a:buNone/>
            </a:pPr>
            <a:r>
              <a:t/>
            </a:r>
            <a:endParaRPr sz="1600"/>
          </a:p>
        </p:txBody>
      </p:sp>
      <p:pic>
        <p:nvPicPr>
          <p:cNvPr id="92" name="Google Shape;92;p15"/>
          <p:cNvPicPr preferRelativeResize="0"/>
          <p:nvPr/>
        </p:nvPicPr>
        <p:blipFill rotWithShape="1">
          <a:blip r:embed="rId4">
            <a:alphaModFix/>
          </a:blip>
          <a:srcRect b="24653" l="0" r="0" t="0"/>
          <a:stretch/>
        </p:blipFill>
        <p:spPr>
          <a:xfrm>
            <a:off x="8308825" y="4516074"/>
            <a:ext cx="835174" cy="627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6"/>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Get Proactive - Self Help</a:t>
            </a:r>
            <a:endParaRPr/>
          </a:p>
          <a:p>
            <a:pPr indent="0" lvl="0" marL="0" rtl="0" algn="l">
              <a:spcBef>
                <a:spcPts val="0"/>
              </a:spcBef>
              <a:spcAft>
                <a:spcPts val="0"/>
              </a:spcAft>
              <a:buNone/>
            </a:pPr>
            <a:r>
              <a:t/>
            </a:r>
            <a:endParaRPr/>
          </a:p>
        </p:txBody>
      </p:sp>
      <p:sp>
        <p:nvSpPr>
          <p:cNvPr id="98" name="Google Shape;98;p16"/>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323850" lvl="0" marL="914400" rtl="0" algn="l">
              <a:spcBef>
                <a:spcPts val="0"/>
              </a:spcBef>
              <a:spcAft>
                <a:spcPts val="0"/>
              </a:spcAft>
              <a:buSzPts val="1500"/>
              <a:buChar char="●"/>
            </a:pPr>
            <a:r>
              <a:rPr lang="en" sz="1500" u="sng">
                <a:solidFill>
                  <a:schemeClr val="hlink"/>
                </a:solidFill>
                <a:hlinkClick r:id="rId3"/>
              </a:rPr>
              <a:t>https://haveibeenpwned.com</a:t>
            </a:r>
            <a:endParaRPr sz="1500"/>
          </a:p>
          <a:p>
            <a:pPr indent="-323850" lvl="1" marL="1371600" rtl="0" algn="l">
              <a:spcBef>
                <a:spcPts val="0"/>
              </a:spcBef>
              <a:spcAft>
                <a:spcPts val="0"/>
              </a:spcAft>
              <a:buSzPts val="1500"/>
              <a:buChar char="○"/>
            </a:pPr>
            <a:r>
              <a:rPr lang="en" sz="1500"/>
              <a:t>Follow up on breach class actions</a:t>
            </a:r>
            <a:endParaRPr sz="1500"/>
          </a:p>
          <a:p>
            <a:pPr indent="-323850" lvl="0" marL="914400" rtl="0" algn="l">
              <a:spcBef>
                <a:spcPts val="0"/>
              </a:spcBef>
              <a:spcAft>
                <a:spcPts val="0"/>
              </a:spcAft>
              <a:buSzPts val="1500"/>
              <a:buChar char="●"/>
            </a:pPr>
            <a:r>
              <a:rPr lang="en" sz="1500" u="sng">
                <a:solidFill>
                  <a:schemeClr val="hlink"/>
                </a:solidFill>
                <a:hlinkClick r:id="rId4"/>
              </a:rPr>
              <a:t>https://www.donotcall.gov/</a:t>
            </a:r>
            <a:endParaRPr sz="1500"/>
          </a:p>
          <a:p>
            <a:pPr indent="-323850" lvl="0" marL="914400" rtl="0" algn="l">
              <a:spcBef>
                <a:spcPts val="0"/>
              </a:spcBef>
              <a:spcAft>
                <a:spcPts val="0"/>
              </a:spcAft>
              <a:buSzPts val="1500"/>
              <a:buChar char="●"/>
            </a:pPr>
            <a:r>
              <a:rPr lang="en" sz="1500" u="sng">
                <a:solidFill>
                  <a:schemeClr val="hlink"/>
                </a:solidFill>
                <a:hlinkClick r:id="rId5"/>
              </a:rPr>
              <a:t>https://securityplanner.consumerreports.org/</a:t>
            </a:r>
            <a:endParaRPr sz="1500"/>
          </a:p>
          <a:p>
            <a:pPr indent="0" lvl="0" marL="914400" rtl="0" algn="l">
              <a:spcBef>
                <a:spcPts val="0"/>
              </a:spcBef>
              <a:spcAft>
                <a:spcPts val="0"/>
              </a:spcAft>
              <a:buNone/>
            </a:pPr>
            <a:r>
              <a:t/>
            </a:r>
            <a:endParaRPr sz="1500"/>
          </a:p>
          <a:p>
            <a:pPr indent="-323850" lvl="0" marL="914400" rtl="0" algn="l">
              <a:spcBef>
                <a:spcPts val="0"/>
              </a:spcBef>
              <a:spcAft>
                <a:spcPts val="0"/>
              </a:spcAft>
              <a:buSzPts val="1500"/>
              <a:buChar char="●"/>
            </a:pPr>
            <a:r>
              <a:rPr lang="en" sz="1500"/>
              <a:t>R</a:t>
            </a:r>
            <a:r>
              <a:rPr lang="en" sz="1500"/>
              <a:t>emove social profiles, history</a:t>
            </a:r>
            <a:endParaRPr sz="1500"/>
          </a:p>
          <a:p>
            <a:pPr indent="-323850" lvl="1" marL="1371600" rtl="0" algn="l">
              <a:spcBef>
                <a:spcPts val="0"/>
              </a:spcBef>
              <a:spcAft>
                <a:spcPts val="0"/>
              </a:spcAft>
              <a:buSzPts val="1500"/>
              <a:buChar char="○"/>
            </a:pPr>
            <a:r>
              <a:rPr lang="en" sz="1500"/>
              <a:t>T</a:t>
            </a:r>
            <a:r>
              <a:rPr lang="en" sz="1500"/>
              <a:t>akeouts as backups</a:t>
            </a:r>
            <a:endParaRPr sz="1500"/>
          </a:p>
          <a:p>
            <a:pPr indent="-323850" lvl="1" marL="1371600" rtl="0" algn="l">
              <a:spcBef>
                <a:spcPts val="0"/>
              </a:spcBef>
              <a:spcAft>
                <a:spcPts val="0"/>
              </a:spcAft>
              <a:buSzPts val="1500"/>
              <a:buChar char="○"/>
            </a:pPr>
            <a:r>
              <a:rPr lang="en" sz="1500"/>
              <a:t>Smurfs</a:t>
            </a:r>
            <a:endParaRPr sz="1500"/>
          </a:p>
          <a:p>
            <a:pPr indent="-323850" lvl="1" marL="1371600" rtl="0" algn="l">
              <a:spcBef>
                <a:spcPts val="0"/>
              </a:spcBef>
              <a:spcAft>
                <a:spcPts val="0"/>
              </a:spcAft>
              <a:buSzPts val="1500"/>
              <a:buChar char="○"/>
            </a:pPr>
            <a:r>
              <a:rPr lang="en" sz="1500" u="sng">
                <a:solidFill>
                  <a:schemeClr val="hlink"/>
                </a:solidFill>
                <a:hlinkClick r:id="rId6"/>
              </a:rPr>
              <a:t>Cyd</a:t>
            </a:r>
            <a:r>
              <a:rPr lang="en" sz="1500"/>
              <a:t> a free or low cost tool </a:t>
            </a:r>
            <a:br>
              <a:rPr lang="en" sz="1500"/>
            </a:br>
            <a:r>
              <a:rPr lang="en" sz="1500"/>
              <a:t>to backup or move socials </a:t>
            </a:r>
            <a:br>
              <a:rPr lang="en" sz="1500"/>
            </a:br>
            <a:r>
              <a:rPr lang="en" sz="1500"/>
              <a:t>so you can close accounts </a:t>
            </a:r>
            <a:endParaRPr sz="1500"/>
          </a:p>
          <a:p>
            <a:pPr indent="-323850" lvl="0" marL="914400" rtl="0" algn="l">
              <a:spcBef>
                <a:spcPts val="0"/>
              </a:spcBef>
              <a:spcAft>
                <a:spcPts val="0"/>
              </a:spcAft>
              <a:buSzPts val="1500"/>
              <a:buChar char="●"/>
            </a:pPr>
            <a:r>
              <a:rPr lang="en" sz="1500"/>
              <a:t>P</a:t>
            </a:r>
            <a:r>
              <a:rPr lang="en" sz="1500"/>
              <a:t>ublic gathering opsec</a:t>
            </a:r>
            <a:endParaRPr sz="1500"/>
          </a:p>
          <a:p>
            <a:pPr indent="-323850" lvl="1" marL="1371600" rtl="0" algn="l">
              <a:spcBef>
                <a:spcPts val="0"/>
              </a:spcBef>
              <a:spcAft>
                <a:spcPts val="0"/>
              </a:spcAft>
              <a:buSzPts val="1500"/>
              <a:buChar char="○"/>
            </a:pPr>
            <a:r>
              <a:rPr lang="en" sz="1500"/>
              <a:t>F</a:t>
            </a:r>
            <a:r>
              <a:rPr lang="en" sz="1500"/>
              <a:t>ace covering</a:t>
            </a:r>
            <a:endParaRPr sz="1500"/>
          </a:p>
          <a:p>
            <a:pPr indent="-323850" lvl="1" marL="1371600" rtl="0" algn="l">
              <a:spcBef>
                <a:spcPts val="0"/>
              </a:spcBef>
              <a:spcAft>
                <a:spcPts val="0"/>
              </a:spcAft>
              <a:buSzPts val="1500"/>
              <a:buChar char="○"/>
            </a:pPr>
            <a:r>
              <a:rPr lang="en" sz="1500"/>
              <a:t>P</a:t>
            </a:r>
            <a:r>
              <a:rPr lang="en" sz="1500"/>
              <a:t>hones off </a:t>
            </a:r>
            <a:endParaRPr sz="1500"/>
          </a:p>
          <a:p>
            <a:pPr indent="-323850" lvl="2" marL="1828800" rtl="0" algn="l">
              <a:spcBef>
                <a:spcPts val="0"/>
              </a:spcBef>
              <a:spcAft>
                <a:spcPts val="0"/>
              </a:spcAft>
              <a:buSzPts val="1500"/>
              <a:buChar char="■"/>
            </a:pPr>
            <a:r>
              <a:rPr lang="en" sz="1500"/>
              <a:t>N</a:t>
            </a:r>
            <a:r>
              <a:rPr lang="en" sz="1500"/>
              <a:t>ot airplane mode</a:t>
            </a:r>
            <a:endParaRPr sz="1500"/>
          </a:p>
          <a:p>
            <a:pPr indent="-323850" lvl="1" marL="1371600" rtl="0" algn="l">
              <a:spcBef>
                <a:spcPts val="0"/>
              </a:spcBef>
              <a:spcAft>
                <a:spcPts val="0"/>
              </a:spcAft>
              <a:buSzPts val="1500"/>
              <a:buChar char="○"/>
            </a:pPr>
            <a:r>
              <a:rPr lang="en" sz="1500"/>
              <a:t>I</a:t>
            </a:r>
            <a:r>
              <a:rPr lang="en" sz="1500"/>
              <a:t>dentifiable clothing</a:t>
            </a:r>
            <a:endParaRPr sz="1500"/>
          </a:p>
          <a:p>
            <a:pPr indent="0" lvl="0" marL="457200" rtl="0" algn="l">
              <a:spcBef>
                <a:spcPts val="0"/>
              </a:spcBef>
              <a:spcAft>
                <a:spcPts val="0"/>
              </a:spcAft>
              <a:buNone/>
            </a:pPr>
            <a:r>
              <a:t/>
            </a:r>
            <a:endParaRPr sz="1600"/>
          </a:p>
          <a:p>
            <a:pPr indent="0" lvl="0" marL="914400" rtl="0" algn="l">
              <a:lnSpc>
                <a:spcPct val="115000"/>
              </a:lnSpc>
              <a:spcBef>
                <a:spcPts val="0"/>
              </a:spcBef>
              <a:spcAft>
                <a:spcPts val="0"/>
              </a:spcAft>
              <a:buNone/>
            </a:pPr>
            <a:r>
              <a:t/>
            </a:r>
            <a:endParaRPr sz="1600"/>
          </a:p>
        </p:txBody>
      </p:sp>
      <p:pic>
        <p:nvPicPr>
          <p:cNvPr id="99" name="Google Shape;99;p16"/>
          <p:cNvPicPr preferRelativeResize="0"/>
          <p:nvPr/>
        </p:nvPicPr>
        <p:blipFill rotWithShape="1">
          <a:blip r:embed="rId7">
            <a:alphaModFix/>
          </a:blip>
          <a:srcRect b="24653" l="0" r="0" t="0"/>
          <a:stretch/>
        </p:blipFill>
        <p:spPr>
          <a:xfrm>
            <a:off x="8308825" y="4516074"/>
            <a:ext cx="835174" cy="627425"/>
          </a:xfrm>
          <a:prstGeom prst="rect">
            <a:avLst/>
          </a:prstGeom>
          <a:noFill/>
          <a:ln>
            <a:noFill/>
          </a:ln>
        </p:spPr>
      </p:pic>
      <p:pic>
        <p:nvPicPr>
          <p:cNvPr id="100" name="Google Shape;100;p16"/>
          <p:cNvPicPr preferRelativeResize="0"/>
          <p:nvPr/>
        </p:nvPicPr>
        <p:blipFill>
          <a:blip r:embed="rId8">
            <a:alphaModFix/>
          </a:blip>
          <a:stretch>
            <a:fillRect/>
          </a:stretch>
        </p:blipFill>
        <p:spPr>
          <a:xfrm>
            <a:off x="4988424" y="2032699"/>
            <a:ext cx="4155575" cy="25345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r">
  <a:themeElements>
    <a:clrScheme name="Simple Light">
      <a:dk1>
        <a:srgbClr val="001633"/>
      </a:dk1>
      <a:lt1>
        <a:srgbClr val="001633"/>
      </a:lt1>
      <a:dk2>
        <a:srgbClr val="001633"/>
      </a:dk2>
      <a:lt2>
        <a:srgbClr val="001633"/>
      </a:lt2>
      <a:accent1>
        <a:srgbClr val="0000FF"/>
      </a:accent1>
      <a:accent2>
        <a:srgbClr val="85D5E6"/>
      </a:accent2>
      <a:accent3>
        <a:srgbClr val="78909C"/>
      </a:accent3>
      <a:accent4>
        <a:srgbClr val="FFAB40"/>
      </a:accent4>
      <a:accent5>
        <a:srgbClr val="0097A7"/>
      </a:accent5>
      <a:accent6>
        <a:srgbClr val="001633"/>
      </a:accent6>
      <a:hlink>
        <a:srgbClr val="FF00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